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79" r:id="rId4"/>
    <p:sldId id="258" r:id="rId5"/>
    <p:sldId id="259" r:id="rId6"/>
    <p:sldId id="290" r:id="rId7"/>
    <p:sldId id="260" r:id="rId8"/>
    <p:sldId id="261" r:id="rId9"/>
    <p:sldId id="280" r:id="rId10"/>
    <p:sldId id="262" r:id="rId11"/>
    <p:sldId id="263" r:id="rId12"/>
    <p:sldId id="264" r:id="rId13"/>
    <p:sldId id="291" r:id="rId14"/>
    <p:sldId id="292" r:id="rId15"/>
    <p:sldId id="294" r:id="rId16"/>
    <p:sldId id="293" r:id="rId17"/>
    <p:sldId id="266" r:id="rId18"/>
    <p:sldId id="275" r:id="rId19"/>
    <p:sldId id="267" r:id="rId20"/>
    <p:sldId id="281" r:id="rId21"/>
    <p:sldId id="268" r:id="rId22"/>
    <p:sldId id="283" r:id="rId23"/>
    <p:sldId id="284" r:id="rId24"/>
    <p:sldId id="285" r:id="rId25"/>
    <p:sldId id="269" r:id="rId26"/>
    <p:sldId id="282" r:id="rId27"/>
    <p:sldId id="278" r:id="rId28"/>
    <p:sldId id="270" r:id="rId29"/>
    <p:sldId id="271" r:id="rId30"/>
    <p:sldId id="272" r:id="rId31"/>
    <p:sldId id="273" r:id="rId32"/>
    <p:sldId id="276" r:id="rId33"/>
    <p:sldId id="277" r:id="rId34"/>
    <p:sldId id="274" r:id="rId35"/>
    <p:sldId id="286" r:id="rId36"/>
    <p:sldId id="288" r:id="rId37"/>
    <p:sldId id="287" r:id="rId38"/>
    <p:sldId id="289" r:id="rId3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218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57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79AEFE-DCFB-6948-81E3-8502C9E327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65CA2E9-AAC0-BB01-78ED-6F2423D711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FF21F00-2D1D-953A-9129-826857EB7B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71AB5-BE38-4841-B9F4-E6D80E4F04A4}" type="datetimeFigureOut">
              <a:rPr lang="ko-KR" altLang="en-US" smtClean="0"/>
              <a:t>2022-10-13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59DD278-F9BE-B452-5840-CDCDCEDE3C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FCFF6B9-783D-9CF7-27A9-FDDEB5D32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44244-5A40-401A-AAA7-F1ED3B31B1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1298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47BB49-A567-AB8E-964C-3092F415E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E4A8565-BC56-EEBB-2D0F-E1BDD1A9FA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3E1EFDC-A301-6BC6-FC85-4A873DBBBA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71AB5-BE38-4841-B9F4-E6D80E4F04A4}" type="datetimeFigureOut">
              <a:rPr lang="ko-KR" altLang="en-US" smtClean="0"/>
              <a:t>2022-10-13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F0B86AC-539B-7FEF-30BA-948ABC2258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3C1178-A2E2-BB1D-778E-DEC8DD98E6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44244-5A40-401A-AAA7-F1ED3B31B1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23256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52B81DA-A0F7-1160-CAB1-6853F521A5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FACF16C-D057-CA7C-B80F-9618DF56B2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AE961D8-84CE-8DF5-CE4F-D3CB09998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71AB5-BE38-4841-B9F4-E6D80E4F04A4}" type="datetimeFigureOut">
              <a:rPr lang="ko-KR" altLang="en-US" smtClean="0"/>
              <a:t>2022-10-13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AD6A7ED-5773-CE44-23AE-82E468944A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6A6314E-5A10-6DD9-32A6-2477AE567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44244-5A40-401A-AAA7-F1ED3B31B1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97579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57ED54-C236-804A-5C11-7C666B269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51C9F1F-F491-D34F-BC0B-7291BC0AA7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636795E-4A32-73DA-8C2E-A5229182D4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71AB5-BE38-4841-B9F4-E6D80E4F04A4}" type="datetimeFigureOut">
              <a:rPr lang="ko-KR" altLang="en-US" smtClean="0"/>
              <a:t>2022-10-13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35863FC-1BC4-68CA-0612-290AA3F3CC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327D800-5625-DF55-2DD2-319A694BEE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44244-5A40-401A-AAA7-F1ED3B31B1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26592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79A907-9096-D553-ED81-55F96F0CBC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B75DC47-467E-A498-CA29-80D32CE64A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D1F728D-3590-D429-FE98-54C8DDFCE3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71AB5-BE38-4841-B9F4-E6D80E4F04A4}" type="datetimeFigureOut">
              <a:rPr lang="ko-KR" altLang="en-US" smtClean="0"/>
              <a:t>2022-10-13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787775F-F8AC-6845-5624-D9F890E959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F7606D-B697-A6C6-5182-818AF0359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44244-5A40-401A-AAA7-F1ED3B31B1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16459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CA31FB-49E7-EE77-91EC-A2166AFFE5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A0808E5-FEAB-D35A-9E7D-5B8BEFD6A0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1F3E3C9-B665-CEBA-1FE2-BCD178AFD2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F68930D-F356-7EBB-A48B-D9F842AE29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71AB5-BE38-4841-B9F4-E6D80E4F04A4}" type="datetimeFigureOut">
              <a:rPr lang="ko-KR" altLang="en-US" smtClean="0"/>
              <a:t>2022-10-13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9900420-FBBF-595D-0B41-565D8BCA5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BE21BBB-60B9-25C4-D389-2C6162077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44244-5A40-401A-AAA7-F1ED3B31B1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30149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21D6C1-4E69-4E27-1A80-6B9A6BF940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B19D092-ABB2-5F6F-D65B-E4236C1009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AC6E9E6-DF24-A115-67DA-2ACF5727F3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A43D95E-7936-188D-8E70-F8B4AB64817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041068D-6DB7-0AA1-CF02-E4BF50C3A18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5DB6171-B79D-77E5-E6E2-82C9333565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71AB5-BE38-4841-B9F4-E6D80E4F04A4}" type="datetimeFigureOut">
              <a:rPr lang="ko-KR" altLang="en-US" smtClean="0"/>
              <a:t>2022-10-13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5DA08B4-33BF-D287-5670-C813DAFB00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853BF20-AC18-321A-5883-492FE43576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44244-5A40-401A-AAA7-F1ED3B31B1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09255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E269F2-DD16-6A52-C010-B8546DB0C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8C2C872-D273-0A49-DE50-B34928A04B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71AB5-BE38-4841-B9F4-E6D80E4F04A4}" type="datetimeFigureOut">
              <a:rPr lang="ko-KR" altLang="en-US" smtClean="0"/>
              <a:t>2022-10-13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16758AE-5735-3F04-FC64-36FCC0C0DA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222142D-9054-65CE-2188-13E01DEC7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44244-5A40-401A-AAA7-F1ED3B31B1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35890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DE1B795-21D9-9F3C-8B4C-4E4391600F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71AB5-BE38-4841-B9F4-E6D80E4F04A4}" type="datetimeFigureOut">
              <a:rPr lang="ko-KR" altLang="en-US" smtClean="0"/>
              <a:t>2022-10-13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D10C055-FA5E-D766-6E3C-8C6FE26FCE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7371BE1-4D1A-89B4-E0CD-A098CE7BC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44244-5A40-401A-AAA7-F1ED3B31B1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66569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A817CE-4E07-DBF1-541C-2573B51133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82FFE4-EC1D-F553-BB87-D231356EB9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9136411-60DC-EEF0-83EC-733FA7F485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819CF78-4AF5-73D0-CDD6-0EDC9ECC17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71AB5-BE38-4841-B9F4-E6D80E4F04A4}" type="datetimeFigureOut">
              <a:rPr lang="ko-KR" altLang="en-US" smtClean="0"/>
              <a:t>2022-10-13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3E59007-C9F7-0A7B-C8D0-0DA74E9A6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1664553-6D61-2C4E-0CC3-06EB954CF7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44244-5A40-401A-AAA7-F1ED3B31B1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23562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BA8DAF-BA86-282C-4C70-3029568CD9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7F42850-493E-9FEB-0484-4AE8DFFD2FF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C547120-470A-3840-3E05-EDAF805ADD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E752520-7C70-F714-BE0C-EF96FB7DD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71AB5-BE38-4841-B9F4-E6D80E4F04A4}" type="datetimeFigureOut">
              <a:rPr lang="ko-KR" altLang="en-US" smtClean="0"/>
              <a:t>2022-10-13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485E72D-BC08-DD15-FBDA-D3D846A228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24352F6-7182-AA69-0D5C-CA82F8DB5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44244-5A40-401A-AAA7-F1ED3B31B1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40390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5318D21-CC4F-F2B6-2A8F-2D486EC23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85972EA-CC2D-7927-C70B-B46A23CC2F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BAAE8D4-D08C-1366-A4F4-E034EB108D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271AB5-BE38-4841-B9F4-E6D80E4F04A4}" type="datetimeFigureOut">
              <a:rPr lang="ko-KR" altLang="en-US" smtClean="0"/>
              <a:t>2022-10-13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A7F7EB4-FC96-E80E-30EC-651371DC9E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7D59119-83F7-252B-DC61-AC154EDE30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944244-5A40-401A-AAA7-F1ED3B31B1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70358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14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sv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sv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sv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jpg"/><Relationship Id="rId4" Type="http://schemas.openxmlformats.org/officeDocument/2006/relationships/image" Target="../media/image34.jp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42E98E-05B4-0027-CD49-1512C5B774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94895"/>
            <a:ext cx="9144000" cy="2387600"/>
          </a:xfrm>
        </p:spPr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</a:rPr>
              <a:t>제목 추천 받음</a:t>
            </a:r>
          </a:p>
        </p:txBody>
      </p:sp>
    </p:spTree>
    <p:extLst>
      <p:ext uri="{BB962C8B-B14F-4D97-AF65-F5344CB8AC3E}">
        <p14:creationId xmlns:p14="http://schemas.microsoft.com/office/powerpoint/2010/main" val="9019763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260404B-C857-CD80-2F65-284C113AD524}"/>
              </a:ext>
            </a:extLst>
          </p:cNvPr>
          <p:cNvSpPr/>
          <p:nvPr/>
        </p:nvSpPr>
        <p:spPr>
          <a:xfrm>
            <a:off x="127000" y="127000"/>
            <a:ext cx="11938000" cy="6604000"/>
          </a:xfrm>
          <a:prstGeom prst="roundRect">
            <a:avLst>
              <a:gd name="adj" fmla="val 5509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F2192C-240E-EE47-F7BD-2417BC9C06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877"/>
          <a:stretch/>
        </p:blipFill>
        <p:spPr>
          <a:xfrm>
            <a:off x="126999" y="127430"/>
            <a:ext cx="1398398" cy="66031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401D67-BD9E-1707-D27F-735A5189321E}"/>
              </a:ext>
            </a:extLst>
          </p:cNvPr>
          <p:cNvSpPr txBox="1"/>
          <p:nvPr/>
        </p:nvSpPr>
        <p:spPr>
          <a:xfrm>
            <a:off x="126999" y="787166"/>
            <a:ext cx="13410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2.</a:t>
            </a:r>
            <a:r>
              <a:rPr lang="ko-KR" altLang="en-US" sz="1400" b="1" dirty="0"/>
              <a:t>게임 플레이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A89E7D2-50B4-3BB7-3905-6225E74D0690}"/>
              </a:ext>
            </a:extLst>
          </p:cNvPr>
          <p:cNvSpPr/>
          <p:nvPr/>
        </p:nvSpPr>
        <p:spPr>
          <a:xfrm>
            <a:off x="83656" y="1182848"/>
            <a:ext cx="1475532" cy="18460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898E33-9C48-9215-D6FF-6DA73C3CEA84}"/>
              </a:ext>
            </a:extLst>
          </p:cNvPr>
          <p:cNvSpPr txBox="1"/>
          <p:nvPr/>
        </p:nvSpPr>
        <p:spPr>
          <a:xfrm>
            <a:off x="170343" y="1142498"/>
            <a:ext cx="13983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tx1"/>
                </a:solidFill>
              </a:rPr>
              <a:t>조작법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플레이 방식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전투 시스템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60114E-9192-40A4-9D64-619F2FC31F92}"/>
              </a:ext>
            </a:extLst>
          </p:cNvPr>
          <p:cNvSpPr txBox="1"/>
          <p:nvPr/>
        </p:nvSpPr>
        <p:spPr>
          <a:xfrm>
            <a:off x="1788019" y="370171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조작법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93216EF9-D7CA-7BA5-427C-FA159154F39B}"/>
              </a:ext>
            </a:extLst>
          </p:cNvPr>
          <p:cNvSpPr/>
          <p:nvPr/>
        </p:nvSpPr>
        <p:spPr>
          <a:xfrm>
            <a:off x="1644242" y="1173930"/>
            <a:ext cx="10226180" cy="5313899"/>
          </a:xfrm>
          <a:prstGeom prst="roundRect">
            <a:avLst>
              <a:gd name="adj" fmla="val 10338"/>
            </a:avLst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36F7BBBC-0E00-F831-BF3B-3324CF4F2A5A}"/>
              </a:ext>
            </a:extLst>
          </p:cNvPr>
          <p:cNvGrpSpPr/>
          <p:nvPr/>
        </p:nvGrpSpPr>
        <p:grpSpPr>
          <a:xfrm>
            <a:off x="2462555" y="2258651"/>
            <a:ext cx="4922555" cy="3077344"/>
            <a:chOff x="2445777" y="1974027"/>
            <a:chExt cx="4922555" cy="3077344"/>
          </a:xfrm>
        </p:grpSpPr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E91C8F58-A982-4DA3-D68C-7AF765095BF7}"/>
                </a:ext>
              </a:extLst>
            </p:cNvPr>
            <p:cNvGrpSpPr/>
            <p:nvPr/>
          </p:nvGrpSpPr>
          <p:grpSpPr>
            <a:xfrm>
              <a:off x="2445777" y="2012651"/>
              <a:ext cx="1603938" cy="1068260"/>
              <a:chOff x="1992771" y="1417032"/>
              <a:chExt cx="1603938" cy="1068260"/>
            </a:xfrm>
          </p:grpSpPr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674D4734-4769-AB4E-41CB-28000B780A5D}"/>
                  </a:ext>
                </a:extLst>
              </p:cNvPr>
              <p:cNvSpPr/>
              <p:nvPr/>
            </p:nvSpPr>
            <p:spPr>
              <a:xfrm>
                <a:off x="2567032" y="1417032"/>
                <a:ext cx="455416" cy="455416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 dirty="0">
                    <a:solidFill>
                      <a:schemeClr val="tx1"/>
                    </a:solidFill>
                  </a:rPr>
                  <a:t>W</a:t>
                </a:r>
                <a:endParaRPr lang="ko-KR" altLang="en-US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E1FA2A95-1B20-4DD0-A9D4-A630E543ABFA}"/>
                  </a:ext>
                </a:extLst>
              </p:cNvPr>
              <p:cNvSpPr/>
              <p:nvPr/>
            </p:nvSpPr>
            <p:spPr>
              <a:xfrm>
                <a:off x="2567032" y="2029876"/>
                <a:ext cx="455416" cy="455416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 dirty="0">
                    <a:solidFill>
                      <a:schemeClr val="tx1"/>
                    </a:solidFill>
                  </a:rPr>
                  <a:t>S</a:t>
                </a:r>
                <a:endParaRPr lang="ko-KR" altLang="en-US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D098578B-676F-BA47-E03D-1CCFCCD00F66}"/>
                  </a:ext>
                </a:extLst>
              </p:cNvPr>
              <p:cNvSpPr/>
              <p:nvPr/>
            </p:nvSpPr>
            <p:spPr>
              <a:xfrm>
                <a:off x="1992771" y="2029876"/>
                <a:ext cx="455416" cy="455416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 dirty="0">
                    <a:solidFill>
                      <a:schemeClr val="tx1"/>
                    </a:solidFill>
                  </a:rPr>
                  <a:t>A</a:t>
                </a:r>
                <a:endParaRPr lang="ko-KR" altLang="en-US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BF8E9306-8700-67AF-13A9-0FF0ABB89F67}"/>
                  </a:ext>
                </a:extLst>
              </p:cNvPr>
              <p:cNvSpPr/>
              <p:nvPr/>
            </p:nvSpPr>
            <p:spPr>
              <a:xfrm>
                <a:off x="3141293" y="2029876"/>
                <a:ext cx="455416" cy="455416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 dirty="0">
                    <a:solidFill>
                      <a:schemeClr val="tx1"/>
                    </a:solidFill>
                  </a:rPr>
                  <a:t>D</a:t>
                </a:r>
                <a:endParaRPr lang="ko-KR" altLang="en-US" b="1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3B28ACC-176A-FB94-1B2B-C16FBC3BD548}"/>
                </a:ext>
              </a:extLst>
            </p:cNvPr>
            <p:cNvSpPr txBox="1"/>
            <p:nvPr/>
          </p:nvSpPr>
          <p:spPr>
            <a:xfrm>
              <a:off x="2485358" y="3191831"/>
              <a:ext cx="152477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 dirty="0"/>
                <a:t>이동 조작</a:t>
              </a: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A6827FD3-733B-F97A-24DE-463D5575A278}"/>
                </a:ext>
              </a:extLst>
            </p:cNvPr>
            <p:cNvSpPr/>
            <p:nvPr/>
          </p:nvSpPr>
          <p:spPr>
            <a:xfrm>
              <a:off x="4501708" y="2623178"/>
              <a:ext cx="1840370" cy="455416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</a:rPr>
                <a:t>SPACE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25CB3BA-068C-45E1-92FA-98B8FCB266BB}"/>
                </a:ext>
              </a:extLst>
            </p:cNvPr>
            <p:cNvSpPr txBox="1"/>
            <p:nvPr/>
          </p:nvSpPr>
          <p:spPr>
            <a:xfrm>
              <a:off x="6549006" y="2612554"/>
              <a:ext cx="8002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400" b="1" dirty="0"/>
                <a:t>점프</a:t>
              </a: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251ADCD9-D010-A9C9-A800-30ABDCFD8E6D}"/>
                </a:ext>
              </a:extLst>
            </p:cNvPr>
            <p:cNvSpPr/>
            <p:nvPr/>
          </p:nvSpPr>
          <p:spPr>
            <a:xfrm>
              <a:off x="2485358" y="4595955"/>
              <a:ext cx="455416" cy="455416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</a:rPr>
                <a:t>Q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8855219C-8EFD-3E0A-FD5E-6941E99830C5}"/>
                </a:ext>
              </a:extLst>
            </p:cNvPr>
            <p:cNvSpPr/>
            <p:nvPr/>
          </p:nvSpPr>
          <p:spPr>
            <a:xfrm>
              <a:off x="3189789" y="4593190"/>
              <a:ext cx="455416" cy="455416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</a:rPr>
                <a:t>E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55002C14-3B0E-C13C-1D05-7C6552792C44}"/>
                </a:ext>
              </a:extLst>
            </p:cNvPr>
            <p:cNvSpPr txBox="1"/>
            <p:nvPr/>
          </p:nvSpPr>
          <p:spPr>
            <a:xfrm>
              <a:off x="3894220" y="4588611"/>
              <a:ext cx="8002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400" b="1" dirty="0"/>
                <a:t>스킬</a:t>
              </a:r>
            </a:p>
          </p:txBody>
        </p:sp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A8C263F6-DC72-05C0-A7BF-23ECDFC8CD43}"/>
                </a:ext>
              </a:extLst>
            </p:cNvPr>
            <p:cNvGrpSpPr/>
            <p:nvPr/>
          </p:nvGrpSpPr>
          <p:grpSpPr>
            <a:xfrm>
              <a:off x="2485358" y="3884100"/>
              <a:ext cx="3176197" cy="461665"/>
              <a:chOff x="2032352" y="3288481"/>
              <a:chExt cx="3176197" cy="461665"/>
            </a:xfrm>
          </p:grpSpPr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E554002D-FC4F-7152-604A-5B702D35BFC4}"/>
                  </a:ext>
                </a:extLst>
              </p:cNvPr>
              <p:cNvSpPr/>
              <p:nvPr/>
            </p:nvSpPr>
            <p:spPr>
              <a:xfrm>
                <a:off x="2032352" y="3291605"/>
                <a:ext cx="455416" cy="455416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 dirty="0">
                    <a:solidFill>
                      <a:schemeClr val="tx1"/>
                    </a:solidFill>
                  </a:rPr>
                  <a:t>F</a:t>
                </a:r>
                <a:endParaRPr lang="ko-KR" altLang="en-US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52FE64FB-0B4E-9B3F-09E3-724729928642}"/>
                  </a:ext>
                </a:extLst>
              </p:cNvPr>
              <p:cNvSpPr txBox="1"/>
              <p:nvPr/>
            </p:nvSpPr>
            <p:spPr>
              <a:xfrm>
                <a:off x="2651438" y="3288481"/>
                <a:ext cx="255711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400" b="1" dirty="0"/>
                  <a:t>아이템 상호 작용</a:t>
                </a:r>
              </a:p>
            </p:txBody>
          </p:sp>
        </p:grp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A12A8378-3256-5E3B-0329-7A2146487640}"/>
                </a:ext>
              </a:extLst>
            </p:cNvPr>
            <p:cNvSpPr/>
            <p:nvPr/>
          </p:nvSpPr>
          <p:spPr>
            <a:xfrm>
              <a:off x="4501708" y="1974027"/>
              <a:ext cx="1840370" cy="455416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</a:rPr>
                <a:t>SHIFT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AE84DC52-4B22-24C3-B16E-8BBDC6C43293}"/>
                </a:ext>
              </a:extLst>
            </p:cNvPr>
            <p:cNvSpPr txBox="1"/>
            <p:nvPr/>
          </p:nvSpPr>
          <p:spPr>
            <a:xfrm>
              <a:off x="6568113" y="1974027"/>
              <a:ext cx="8002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400" b="1" dirty="0" err="1"/>
                <a:t>대쉬</a:t>
              </a:r>
              <a:endParaRPr lang="ko-KR" altLang="en-US" sz="2400" b="1" dirty="0"/>
            </a:p>
          </p:txBody>
        </p:sp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66B08F0D-9E1A-C090-5B11-9D3F2E786E36}"/>
              </a:ext>
            </a:extLst>
          </p:cNvPr>
          <p:cNvGrpSpPr/>
          <p:nvPr/>
        </p:nvGrpSpPr>
        <p:grpSpPr>
          <a:xfrm>
            <a:off x="7778118" y="1917937"/>
            <a:ext cx="3210405" cy="3825885"/>
            <a:chOff x="7778118" y="1776888"/>
            <a:chExt cx="3210405" cy="3825885"/>
          </a:xfrm>
        </p:grpSpPr>
        <p:pic>
          <p:nvPicPr>
            <p:cNvPr id="66" name="그림 65">
              <a:extLst>
                <a:ext uri="{FF2B5EF4-FFF2-40B4-BE49-F238E27FC236}">
                  <a16:creationId xmlns:a16="http://schemas.microsoft.com/office/drawing/2014/main" id="{837F0B57-5EFC-E369-810D-AA1EDFA047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78118" y="2392368"/>
              <a:ext cx="3210405" cy="3210405"/>
            </a:xfrm>
            <a:prstGeom prst="rect">
              <a:avLst/>
            </a:prstGeom>
          </p:spPr>
        </p:pic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0A5C5ED1-E2C3-3EA4-7B7D-F6F308E52592}"/>
                </a:ext>
              </a:extLst>
            </p:cNvPr>
            <p:cNvSpPr/>
            <p:nvPr/>
          </p:nvSpPr>
          <p:spPr>
            <a:xfrm>
              <a:off x="8293532" y="2255267"/>
              <a:ext cx="1028217" cy="1491754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440C77B7-7308-A739-EAC0-101CFDB80319}"/>
                </a:ext>
              </a:extLst>
            </p:cNvPr>
            <p:cNvSpPr txBox="1"/>
            <p:nvPr/>
          </p:nvSpPr>
          <p:spPr>
            <a:xfrm>
              <a:off x="8048467" y="1781263"/>
              <a:ext cx="152477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 dirty="0"/>
                <a:t>기본 공격</a:t>
              </a: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CD468322-A334-6386-26B5-4663EDB110D0}"/>
                </a:ext>
              </a:extLst>
            </p:cNvPr>
            <p:cNvSpPr/>
            <p:nvPr/>
          </p:nvSpPr>
          <p:spPr>
            <a:xfrm>
              <a:off x="9530936" y="2250892"/>
              <a:ext cx="891841" cy="1491754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3348FE4A-4F82-4838-BEAC-E5DD859DA728}"/>
                </a:ext>
              </a:extLst>
            </p:cNvPr>
            <p:cNvSpPr txBox="1"/>
            <p:nvPr/>
          </p:nvSpPr>
          <p:spPr>
            <a:xfrm>
              <a:off x="9530936" y="1776888"/>
              <a:ext cx="97815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 dirty="0"/>
                <a:t>스킬</a:t>
              </a:r>
              <a:r>
                <a:rPr lang="en-US" altLang="ko-KR" sz="2400" b="1" dirty="0"/>
                <a:t>2</a:t>
              </a:r>
              <a:endParaRPr lang="ko-KR" altLang="en-US" sz="24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9022954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260404B-C857-CD80-2F65-284C113AD524}"/>
              </a:ext>
            </a:extLst>
          </p:cNvPr>
          <p:cNvSpPr/>
          <p:nvPr/>
        </p:nvSpPr>
        <p:spPr>
          <a:xfrm>
            <a:off x="127000" y="127000"/>
            <a:ext cx="11938000" cy="6604000"/>
          </a:xfrm>
          <a:prstGeom prst="roundRect">
            <a:avLst>
              <a:gd name="adj" fmla="val 5509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F2192C-240E-EE47-F7BD-2417BC9C06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877"/>
          <a:stretch/>
        </p:blipFill>
        <p:spPr>
          <a:xfrm>
            <a:off x="126999" y="127430"/>
            <a:ext cx="1398398" cy="66031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401D67-BD9E-1707-D27F-735A5189321E}"/>
              </a:ext>
            </a:extLst>
          </p:cNvPr>
          <p:cNvSpPr txBox="1"/>
          <p:nvPr/>
        </p:nvSpPr>
        <p:spPr>
          <a:xfrm>
            <a:off x="126999" y="787166"/>
            <a:ext cx="13410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2.</a:t>
            </a:r>
            <a:r>
              <a:rPr lang="ko-KR" altLang="en-US" sz="1400" b="1" dirty="0"/>
              <a:t>게임 플레이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A89E7D2-50B4-3BB7-3905-6225E74D0690}"/>
              </a:ext>
            </a:extLst>
          </p:cNvPr>
          <p:cNvSpPr/>
          <p:nvPr/>
        </p:nvSpPr>
        <p:spPr>
          <a:xfrm>
            <a:off x="83656" y="1367406"/>
            <a:ext cx="1475532" cy="18460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898E33-9C48-9215-D6FF-6DA73C3CEA84}"/>
              </a:ext>
            </a:extLst>
          </p:cNvPr>
          <p:cNvSpPr txBox="1"/>
          <p:nvPr/>
        </p:nvSpPr>
        <p:spPr>
          <a:xfrm>
            <a:off x="170343" y="1142498"/>
            <a:ext cx="13983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조작법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/>
              <a:t>플레이 방식</a:t>
            </a:r>
            <a:endParaRPr lang="en-US" altLang="ko-KR" sz="1200" b="1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전투 시스템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60114E-9192-40A4-9D64-619F2FC31F92}"/>
              </a:ext>
            </a:extLst>
          </p:cNvPr>
          <p:cNvSpPr txBox="1"/>
          <p:nvPr/>
        </p:nvSpPr>
        <p:spPr>
          <a:xfrm>
            <a:off x="1788019" y="370171"/>
            <a:ext cx="26548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플레이 방식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93216EF9-D7CA-7BA5-427C-FA159154F39B}"/>
              </a:ext>
            </a:extLst>
          </p:cNvPr>
          <p:cNvSpPr/>
          <p:nvPr/>
        </p:nvSpPr>
        <p:spPr>
          <a:xfrm>
            <a:off x="1644242" y="1173930"/>
            <a:ext cx="10226180" cy="5313899"/>
          </a:xfrm>
          <a:prstGeom prst="roundRect">
            <a:avLst>
              <a:gd name="adj" fmla="val 10338"/>
            </a:avLst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4FCD4D-9807-3B8B-E647-2235D757D11D}"/>
              </a:ext>
            </a:extLst>
          </p:cNvPr>
          <p:cNvSpPr txBox="1"/>
          <p:nvPr/>
        </p:nvSpPr>
        <p:spPr>
          <a:xfrm>
            <a:off x="1972577" y="1323775"/>
            <a:ext cx="18325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플로우 차트</a:t>
            </a:r>
          </a:p>
        </p:txBody>
      </p:sp>
      <p:pic>
        <p:nvPicPr>
          <p:cNvPr id="10" name="그림 9" descr="텍스트, 원격이(가) 표시된 사진&#10;&#10;자동 생성된 설명">
            <a:extLst>
              <a:ext uri="{FF2B5EF4-FFF2-40B4-BE49-F238E27FC236}">
                <a16:creationId xmlns:a16="http://schemas.microsoft.com/office/drawing/2014/main" id="{B637E2BC-EAF2-7AB9-442E-B7D8455452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9472" y="2567675"/>
            <a:ext cx="8455720" cy="3137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7089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260404B-C857-CD80-2F65-284C113AD524}"/>
              </a:ext>
            </a:extLst>
          </p:cNvPr>
          <p:cNvSpPr/>
          <p:nvPr/>
        </p:nvSpPr>
        <p:spPr>
          <a:xfrm>
            <a:off x="127000" y="127000"/>
            <a:ext cx="11938000" cy="6604000"/>
          </a:xfrm>
          <a:prstGeom prst="roundRect">
            <a:avLst>
              <a:gd name="adj" fmla="val 5509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F2192C-240E-EE47-F7BD-2417BC9C06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877"/>
          <a:stretch/>
        </p:blipFill>
        <p:spPr>
          <a:xfrm>
            <a:off x="126999" y="127430"/>
            <a:ext cx="1398398" cy="66031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401D67-BD9E-1707-D27F-735A5189321E}"/>
              </a:ext>
            </a:extLst>
          </p:cNvPr>
          <p:cNvSpPr txBox="1"/>
          <p:nvPr/>
        </p:nvSpPr>
        <p:spPr>
          <a:xfrm>
            <a:off x="126999" y="787166"/>
            <a:ext cx="13410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2.</a:t>
            </a:r>
            <a:r>
              <a:rPr lang="ko-KR" altLang="en-US" sz="1400" b="1" dirty="0"/>
              <a:t>게임 플레이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A89E7D2-50B4-3BB7-3905-6225E74D0690}"/>
              </a:ext>
            </a:extLst>
          </p:cNvPr>
          <p:cNvSpPr/>
          <p:nvPr/>
        </p:nvSpPr>
        <p:spPr>
          <a:xfrm>
            <a:off x="83656" y="1367406"/>
            <a:ext cx="1475532" cy="18460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898E33-9C48-9215-D6FF-6DA73C3CEA84}"/>
              </a:ext>
            </a:extLst>
          </p:cNvPr>
          <p:cNvSpPr txBox="1"/>
          <p:nvPr/>
        </p:nvSpPr>
        <p:spPr>
          <a:xfrm>
            <a:off x="170343" y="1142498"/>
            <a:ext cx="13983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조작법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/>
              <a:t>플레이 방식</a:t>
            </a:r>
            <a:endParaRPr lang="en-US" altLang="ko-KR" sz="1200" b="1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전투 시스템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60114E-9192-40A4-9D64-619F2FC31F92}"/>
              </a:ext>
            </a:extLst>
          </p:cNvPr>
          <p:cNvSpPr txBox="1"/>
          <p:nvPr/>
        </p:nvSpPr>
        <p:spPr>
          <a:xfrm>
            <a:off x="1788019" y="370171"/>
            <a:ext cx="26548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플레이 방식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93216EF9-D7CA-7BA5-427C-FA159154F39B}"/>
              </a:ext>
            </a:extLst>
          </p:cNvPr>
          <p:cNvSpPr/>
          <p:nvPr/>
        </p:nvSpPr>
        <p:spPr>
          <a:xfrm>
            <a:off x="1644242" y="1173930"/>
            <a:ext cx="10226180" cy="5313899"/>
          </a:xfrm>
          <a:prstGeom prst="roundRect">
            <a:avLst>
              <a:gd name="adj" fmla="val 10338"/>
            </a:avLst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4FCD4D-9807-3B8B-E647-2235D757D11D}"/>
              </a:ext>
            </a:extLst>
          </p:cNvPr>
          <p:cNvSpPr txBox="1"/>
          <p:nvPr/>
        </p:nvSpPr>
        <p:spPr>
          <a:xfrm>
            <a:off x="1972577" y="1323775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플레이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F8AE1CD-7431-E75B-1EF3-8333FF689E07}"/>
              </a:ext>
            </a:extLst>
          </p:cNvPr>
          <p:cNvSpPr txBox="1"/>
          <p:nvPr/>
        </p:nvSpPr>
        <p:spPr>
          <a:xfrm>
            <a:off x="1788019" y="1878263"/>
            <a:ext cx="9339416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/>
              <a:t>주인공이 침대에서 일어나면서 플레이 시작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ko-KR" altLang="en-US" sz="1400" dirty="0"/>
              <a:t>책상의 </a:t>
            </a:r>
            <a:r>
              <a:rPr lang="en-US" altLang="ko-KR" sz="1400" dirty="0"/>
              <a:t>PC</a:t>
            </a:r>
            <a:r>
              <a:rPr lang="ko-KR" altLang="en-US" sz="1400" dirty="0"/>
              <a:t>와 상호작용을 하게 되면 주인공의 메일 함이 켜지면서 오늘안으로 해결해야하는 의뢰메일이 와있음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ko-KR" altLang="en-US" sz="1400" dirty="0"/>
              <a:t>플레이어는 이중 원하는 만큼 받고 문으로 가서 내려갈 도시를 선택하고 플레이를 시작한다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플레이어가 도시를 돌아다니면서 행동을 할 때마다 시간이 소모된다</a:t>
            </a:r>
            <a:r>
              <a:rPr lang="en-US" altLang="ko-KR" sz="1400" dirty="0"/>
              <a:t>.</a:t>
            </a:r>
          </a:p>
          <a:p>
            <a:pPr marL="742950" lvl="1" indent="-285750">
              <a:buFontTx/>
              <a:buChar char="-"/>
            </a:pPr>
            <a:r>
              <a:rPr lang="ko-KR" altLang="en-US" sz="1400" dirty="0"/>
              <a:t>시간이 소모되는 행동에는 상점이용</a:t>
            </a:r>
            <a:r>
              <a:rPr lang="en-US" altLang="ko-KR" sz="1400" dirty="0"/>
              <a:t>, </a:t>
            </a:r>
            <a:r>
              <a:rPr lang="ko-KR" altLang="en-US" sz="1400" dirty="0"/>
              <a:t>미니게임</a:t>
            </a:r>
            <a:r>
              <a:rPr lang="en-US" altLang="ko-KR" sz="1400" dirty="0"/>
              <a:t>, </a:t>
            </a:r>
            <a:r>
              <a:rPr lang="ko-KR" altLang="en-US" sz="1400" dirty="0"/>
              <a:t>의뢰</a:t>
            </a:r>
            <a:r>
              <a:rPr lang="en-US" altLang="ko-KR" sz="1400" dirty="0"/>
              <a:t>, </a:t>
            </a:r>
            <a:r>
              <a:rPr lang="ko-KR" altLang="en-US" sz="1400" dirty="0"/>
              <a:t>도시간 이동이 있다</a:t>
            </a:r>
            <a:r>
              <a:rPr lang="en-US" altLang="ko-KR" sz="1400" dirty="0"/>
              <a:t>.</a:t>
            </a:r>
          </a:p>
          <a:p>
            <a:pPr marL="742950" lvl="1" indent="-285750">
              <a:buFontTx/>
              <a:buChar char="-"/>
            </a:pPr>
            <a:r>
              <a:rPr lang="ko-KR" altLang="en-US" sz="1400" dirty="0"/>
              <a:t>도시를 이동하는 동안에는 시간이 소모되지 않는다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시간이 </a:t>
            </a:r>
            <a:r>
              <a:rPr lang="en-US" altLang="ko-KR" sz="1400" dirty="0"/>
              <a:t>8</a:t>
            </a:r>
            <a:r>
              <a:rPr lang="ko-KR" altLang="en-US" sz="1400" dirty="0"/>
              <a:t>시 이후가 되면 이상기후가 나타나며</a:t>
            </a:r>
            <a:r>
              <a:rPr lang="en-US" altLang="ko-KR" sz="1400" dirty="0"/>
              <a:t>, </a:t>
            </a:r>
            <a:r>
              <a:rPr lang="ko-KR" altLang="en-US" sz="1400" dirty="0"/>
              <a:t>행동을 하는데 있어 제약이 생긴다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12</a:t>
            </a:r>
            <a:r>
              <a:rPr lang="ko-KR" altLang="en-US" sz="1400" dirty="0"/>
              <a:t>시에 하루가 마무리 되고 정산하는 </a:t>
            </a:r>
            <a:r>
              <a:rPr lang="en-US" altLang="ko-KR" sz="1400" dirty="0"/>
              <a:t>UI</a:t>
            </a:r>
            <a:r>
              <a:rPr lang="ko-KR" altLang="en-US" sz="1400" dirty="0"/>
              <a:t>나오면서 다음 날로 넘어간다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8</a:t>
            </a:r>
            <a:r>
              <a:rPr lang="ko-KR" altLang="en-US" sz="1400" dirty="0"/>
              <a:t>시 이후에 돌아올 경우 하루를 마무리 할 지 아니면 계속 진행할지를 정할 수 있다</a:t>
            </a:r>
            <a:r>
              <a:rPr lang="en-US" altLang="ko-KR" sz="1400" dirty="0"/>
              <a:t>.</a:t>
            </a:r>
          </a:p>
          <a:p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ko-KR" altLang="en-US" sz="1400" dirty="0"/>
              <a:t>스토리</a:t>
            </a:r>
            <a:r>
              <a:rPr lang="en-US" altLang="ko-KR" sz="1400" dirty="0"/>
              <a:t>: </a:t>
            </a:r>
            <a:r>
              <a:rPr lang="ko-KR" altLang="en-US" sz="1400" dirty="0"/>
              <a:t>눈앞에 다가오는 기후 위기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ko-KR" altLang="en-US" sz="1400" dirty="0"/>
              <a:t>메인 </a:t>
            </a:r>
            <a:r>
              <a:rPr lang="ko-KR" altLang="en-US" sz="1400" dirty="0" err="1"/>
              <a:t>빌런</a:t>
            </a:r>
            <a:r>
              <a:rPr lang="en-US" altLang="ko-KR" sz="1400" dirty="0"/>
              <a:t>: O</a:t>
            </a:r>
          </a:p>
        </p:txBody>
      </p:sp>
    </p:spTree>
    <p:extLst>
      <p:ext uri="{BB962C8B-B14F-4D97-AF65-F5344CB8AC3E}">
        <p14:creationId xmlns:p14="http://schemas.microsoft.com/office/powerpoint/2010/main" val="217483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260404B-C857-CD80-2F65-284C113AD524}"/>
              </a:ext>
            </a:extLst>
          </p:cNvPr>
          <p:cNvSpPr/>
          <p:nvPr/>
        </p:nvSpPr>
        <p:spPr>
          <a:xfrm>
            <a:off x="127000" y="127000"/>
            <a:ext cx="11938000" cy="6604000"/>
          </a:xfrm>
          <a:prstGeom prst="roundRect">
            <a:avLst>
              <a:gd name="adj" fmla="val 5509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F2192C-240E-EE47-F7BD-2417BC9C06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877"/>
          <a:stretch/>
        </p:blipFill>
        <p:spPr>
          <a:xfrm>
            <a:off x="126999" y="127430"/>
            <a:ext cx="1398398" cy="66031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401D67-BD9E-1707-D27F-735A5189321E}"/>
              </a:ext>
            </a:extLst>
          </p:cNvPr>
          <p:cNvSpPr txBox="1"/>
          <p:nvPr/>
        </p:nvSpPr>
        <p:spPr>
          <a:xfrm>
            <a:off x="126999" y="787166"/>
            <a:ext cx="13410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2.</a:t>
            </a:r>
            <a:r>
              <a:rPr lang="ko-KR" altLang="en-US" sz="1400" b="1" dirty="0"/>
              <a:t>게임 플레이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A89E7D2-50B4-3BB7-3905-6225E74D0690}"/>
              </a:ext>
            </a:extLst>
          </p:cNvPr>
          <p:cNvSpPr/>
          <p:nvPr/>
        </p:nvSpPr>
        <p:spPr>
          <a:xfrm>
            <a:off x="83656" y="1367406"/>
            <a:ext cx="1475532" cy="18460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898E33-9C48-9215-D6FF-6DA73C3CEA84}"/>
              </a:ext>
            </a:extLst>
          </p:cNvPr>
          <p:cNvSpPr txBox="1"/>
          <p:nvPr/>
        </p:nvSpPr>
        <p:spPr>
          <a:xfrm>
            <a:off x="170343" y="1142498"/>
            <a:ext cx="13983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조작법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/>
              <a:t>플레이 방식</a:t>
            </a:r>
            <a:endParaRPr lang="en-US" altLang="ko-KR" sz="1200" b="1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전투 시스템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60114E-9192-40A4-9D64-619F2FC31F92}"/>
              </a:ext>
            </a:extLst>
          </p:cNvPr>
          <p:cNvSpPr txBox="1"/>
          <p:nvPr/>
        </p:nvSpPr>
        <p:spPr>
          <a:xfrm>
            <a:off x="1788019" y="370171"/>
            <a:ext cx="26548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플레이 방식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93216EF9-D7CA-7BA5-427C-FA159154F39B}"/>
              </a:ext>
            </a:extLst>
          </p:cNvPr>
          <p:cNvSpPr/>
          <p:nvPr/>
        </p:nvSpPr>
        <p:spPr>
          <a:xfrm>
            <a:off x="1644242" y="1173930"/>
            <a:ext cx="10226180" cy="5313899"/>
          </a:xfrm>
          <a:prstGeom prst="roundRect">
            <a:avLst>
              <a:gd name="adj" fmla="val 10338"/>
            </a:avLst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4FCD4D-9807-3B8B-E647-2235D757D11D}"/>
              </a:ext>
            </a:extLst>
          </p:cNvPr>
          <p:cNvSpPr txBox="1"/>
          <p:nvPr/>
        </p:nvSpPr>
        <p:spPr>
          <a:xfrm>
            <a:off x="1972577" y="1323775"/>
            <a:ext cx="28248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플레이 </a:t>
            </a:r>
            <a:r>
              <a:rPr lang="en-US" altLang="ko-KR" sz="2400" b="1" dirty="0"/>
              <a:t>– </a:t>
            </a:r>
            <a:r>
              <a:rPr lang="ko-KR" altLang="en-US" sz="2400" b="1" dirty="0"/>
              <a:t>의뢰 선택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F8AE1CD-7431-E75B-1EF3-8333FF689E07}"/>
              </a:ext>
            </a:extLst>
          </p:cNvPr>
          <p:cNvSpPr txBox="1"/>
          <p:nvPr/>
        </p:nvSpPr>
        <p:spPr>
          <a:xfrm>
            <a:off x="1788019" y="1878263"/>
            <a:ext cx="814838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/>
              <a:t>메일을 오픈하게 되면 의뢰가 </a:t>
            </a:r>
            <a:r>
              <a:rPr lang="en-US" altLang="ko-KR" sz="1400" dirty="0"/>
              <a:t>4</a:t>
            </a:r>
            <a:r>
              <a:rPr lang="ko-KR" altLang="en-US" sz="1400" dirty="0"/>
              <a:t>개가 화면에 나타나게 된다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각 의뢰별로 예상 소요 시간이 적혀 있으며</a:t>
            </a:r>
            <a:r>
              <a:rPr lang="en-US" altLang="ko-KR" sz="1400" dirty="0"/>
              <a:t>,</a:t>
            </a:r>
            <a:r>
              <a:rPr lang="ko-KR" altLang="en-US" sz="1400" dirty="0"/>
              <a:t> 의뢰를 수행하는 시간만큼 게임내 시간이 흘러 간다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의뢰는 다음날로 넘어가기 전에 최대한 클리어해야 한다</a:t>
            </a:r>
            <a:r>
              <a:rPr lang="en-US" altLang="ko-KR" sz="1400" dirty="0"/>
              <a:t>.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CE2609D-1DAC-EEC2-81EC-35FE63FA6C08}"/>
              </a:ext>
            </a:extLst>
          </p:cNvPr>
          <p:cNvSpPr>
            <a:spLocks noChangeAspect="1"/>
          </p:cNvSpPr>
          <p:nvPr/>
        </p:nvSpPr>
        <p:spPr>
          <a:xfrm>
            <a:off x="3685097" y="2941701"/>
            <a:ext cx="6144471" cy="345626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EDC59201-4E25-ECDF-4EE9-6EF5F2617083}"/>
              </a:ext>
            </a:extLst>
          </p:cNvPr>
          <p:cNvGrpSpPr/>
          <p:nvPr/>
        </p:nvGrpSpPr>
        <p:grpSpPr>
          <a:xfrm>
            <a:off x="3781742" y="3035379"/>
            <a:ext cx="5948988" cy="578332"/>
            <a:chOff x="3785299" y="3035379"/>
            <a:chExt cx="5948988" cy="578332"/>
          </a:xfrm>
        </p:grpSpPr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44FA6D09-593E-2A99-FAB0-7F9BE0E49443}"/>
                </a:ext>
              </a:extLst>
            </p:cNvPr>
            <p:cNvGrpSpPr/>
            <p:nvPr/>
          </p:nvGrpSpPr>
          <p:grpSpPr>
            <a:xfrm>
              <a:off x="3785299" y="3035379"/>
              <a:ext cx="5944066" cy="578332"/>
              <a:chOff x="3770385" y="3035379"/>
              <a:chExt cx="5944066" cy="578332"/>
            </a:xfrm>
          </p:grpSpPr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EC93C619-33A3-8BB2-A9B4-B41AB618400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770385" y="3035379"/>
                <a:ext cx="5944066" cy="571888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DB0D4A2-E8E9-7B0C-D03B-6710BFFB6F75}"/>
                  </a:ext>
                </a:extLst>
              </p:cNvPr>
              <p:cNvSpPr txBox="1"/>
              <p:nvPr/>
            </p:nvSpPr>
            <p:spPr>
              <a:xfrm>
                <a:off x="4249793" y="3059713"/>
                <a:ext cx="107753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600" b="1" dirty="0"/>
                  <a:t>의뢰 제목</a:t>
                </a:r>
                <a:endParaRPr lang="en-US" altLang="ko-KR" sz="1600" b="1" dirty="0"/>
              </a:p>
              <a:p>
                <a:r>
                  <a:rPr lang="ko-KR" altLang="en-US" sz="1400" dirty="0"/>
                  <a:t>의뢰 내용</a:t>
                </a:r>
              </a:p>
            </p:txBody>
          </p:sp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4F8A345F-CF63-83AD-404C-4F6476673EFF}"/>
                  </a:ext>
                </a:extLst>
              </p:cNvPr>
              <p:cNvSpPr/>
              <p:nvPr/>
            </p:nvSpPr>
            <p:spPr>
              <a:xfrm>
                <a:off x="3833838" y="3089565"/>
                <a:ext cx="466055" cy="466055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1BE34B6-3C20-8BA3-C2D0-5E306E14750E}"/>
                </a:ext>
              </a:extLst>
            </p:cNvPr>
            <p:cNvSpPr txBox="1"/>
            <p:nvPr/>
          </p:nvSpPr>
          <p:spPr>
            <a:xfrm>
              <a:off x="8934068" y="3065034"/>
              <a:ext cx="80021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b="1" dirty="0"/>
                <a:t>소요시간</a:t>
              </a:r>
              <a:endParaRPr lang="ko-KR" altLang="en-US" sz="1100" dirty="0"/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77319FB3-602C-7435-30A9-6571FDFD7581}"/>
              </a:ext>
            </a:extLst>
          </p:cNvPr>
          <p:cNvGrpSpPr/>
          <p:nvPr/>
        </p:nvGrpSpPr>
        <p:grpSpPr>
          <a:xfrm>
            <a:off x="3781742" y="3897054"/>
            <a:ext cx="5948988" cy="578332"/>
            <a:chOff x="3785299" y="3035379"/>
            <a:chExt cx="5948988" cy="578332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77A291A0-CAC3-B3FA-F8FE-3A474861FD28}"/>
                </a:ext>
              </a:extLst>
            </p:cNvPr>
            <p:cNvGrpSpPr/>
            <p:nvPr/>
          </p:nvGrpSpPr>
          <p:grpSpPr>
            <a:xfrm>
              <a:off x="3785299" y="3035379"/>
              <a:ext cx="5944066" cy="578332"/>
              <a:chOff x="3770385" y="3035379"/>
              <a:chExt cx="5944066" cy="578332"/>
            </a:xfrm>
          </p:grpSpPr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02E91CC1-9822-5DF4-E4B2-63A37DFEC42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770385" y="3035379"/>
                <a:ext cx="5944066" cy="571888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F0E0A16-F583-6DAD-9F8F-98E4763C23ED}"/>
                  </a:ext>
                </a:extLst>
              </p:cNvPr>
              <p:cNvSpPr txBox="1"/>
              <p:nvPr/>
            </p:nvSpPr>
            <p:spPr>
              <a:xfrm>
                <a:off x="4249793" y="3059713"/>
                <a:ext cx="107753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600" b="1" dirty="0"/>
                  <a:t>의뢰 제목</a:t>
                </a:r>
                <a:endParaRPr lang="en-US" altLang="ko-KR" sz="1600" b="1" dirty="0"/>
              </a:p>
              <a:p>
                <a:r>
                  <a:rPr lang="ko-KR" altLang="en-US" sz="1400" dirty="0"/>
                  <a:t>의뢰 내용</a:t>
                </a:r>
              </a:p>
            </p:txBody>
          </p:sp>
          <p:sp>
            <p:nvSpPr>
              <p:cNvPr id="36" name="타원 35">
                <a:extLst>
                  <a:ext uri="{FF2B5EF4-FFF2-40B4-BE49-F238E27FC236}">
                    <a16:creationId xmlns:a16="http://schemas.microsoft.com/office/drawing/2014/main" id="{BCB0F4F3-F8FE-2495-F16C-6469072B410A}"/>
                  </a:ext>
                </a:extLst>
              </p:cNvPr>
              <p:cNvSpPr/>
              <p:nvPr/>
            </p:nvSpPr>
            <p:spPr>
              <a:xfrm>
                <a:off x="3833838" y="3089565"/>
                <a:ext cx="466055" cy="466055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A9FA5C29-B332-8F15-9196-2F298E759DEA}"/>
                </a:ext>
              </a:extLst>
            </p:cNvPr>
            <p:cNvSpPr txBox="1"/>
            <p:nvPr/>
          </p:nvSpPr>
          <p:spPr>
            <a:xfrm>
              <a:off x="8934068" y="3065034"/>
              <a:ext cx="80021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b="1"/>
                <a:t>소요시간</a:t>
              </a:r>
              <a:endParaRPr lang="ko-KR" altLang="en-US" sz="1100" dirty="0"/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80E4A484-E4DC-CC6D-0F42-646E17C13E56}"/>
              </a:ext>
            </a:extLst>
          </p:cNvPr>
          <p:cNvGrpSpPr/>
          <p:nvPr/>
        </p:nvGrpSpPr>
        <p:grpSpPr>
          <a:xfrm>
            <a:off x="3781742" y="4758729"/>
            <a:ext cx="5948988" cy="578332"/>
            <a:chOff x="3785299" y="3035379"/>
            <a:chExt cx="5948988" cy="578332"/>
          </a:xfrm>
        </p:grpSpPr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84E15C7E-5821-FA96-B8FF-38E98670D5B9}"/>
                </a:ext>
              </a:extLst>
            </p:cNvPr>
            <p:cNvGrpSpPr/>
            <p:nvPr/>
          </p:nvGrpSpPr>
          <p:grpSpPr>
            <a:xfrm>
              <a:off x="3785299" y="3035379"/>
              <a:ext cx="5944066" cy="578332"/>
              <a:chOff x="3770385" y="3035379"/>
              <a:chExt cx="5944066" cy="578332"/>
            </a:xfrm>
          </p:grpSpPr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863E2B9E-ECA2-4B64-52AB-8DD3CB6AB2C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770385" y="3035379"/>
                <a:ext cx="5944066" cy="571888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988099A3-758C-E6FC-5E89-82D15FDC2033}"/>
                  </a:ext>
                </a:extLst>
              </p:cNvPr>
              <p:cNvSpPr txBox="1"/>
              <p:nvPr/>
            </p:nvSpPr>
            <p:spPr>
              <a:xfrm>
                <a:off x="4249793" y="3059713"/>
                <a:ext cx="107753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600" b="1" dirty="0"/>
                  <a:t>의뢰 제목</a:t>
                </a:r>
                <a:endParaRPr lang="en-US" altLang="ko-KR" sz="1600" b="1" dirty="0"/>
              </a:p>
              <a:p>
                <a:r>
                  <a:rPr lang="ko-KR" altLang="en-US" sz="1400" dirty="0"/>
                  <a:t>의뢰 내용</a:t>
                </a:r>
              </a:p>
            </p:txBody>
          </p:sp>
          <p:sp>
            <p:nvSpPr>
              <p:cNvPr id="42" name="타원 41">
                <a:extLst>
                  <a:ext uri="{FF2B5EF4-FFF2-40B4-BE49-F238E27FC236}">
                    <a16:creationId xmlns:a16="http://schemas.microsoft.com/office/drawing/2014/main" id="{6CEF8DCF-DE8B-4D5C-3702-0DE8C8F9F5E7}"/>
                  </a:ext>
                </a:extLst>
              </p:cNvPr>
              <p:cNvSpPr/>
              <p:nvPr/>
            </p:nvSpPr>
            <p:spPr>
              <a:xfrm>
                <a:off x="3833838" y="3089565"/>
                <a:ext cx="466055" cy="466055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D6141C8-C586-89CA-E391-D5DD3EE8B936}"/>
                </a:ext>
              </a:extLst>
            </p:cNvPr>
            <p:cNvSpPr txBox="1"/>
            <p:nvPr/>
          </p:nvSpPr>
          <p:spPr>
            <a:xfrm>
              <a:off x="8934068" y="3065034"/>
              <a:ext cx="80021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b="1"/>
                <a:t>소요시간</a:t>
              </a:r>
              <a:endParaRPr lang="ko-KR" altLang="en-US" sz="1100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A6E7CBB9-05C7-4463-6956-8297B5D7F43A}"/>
              </a:ext>
            </a:extLst>
          </p:cNvPr>
          <p:cNvGrpSpPr/>
          <p:nvPr/>
        </p:nvGrpSpPr>
        <p:grpSpPr>
          <a:xfrm>
            <a:off x="3781742" y="5620404"/>
            <a:ext cx="5948988" cy="578332"/>
            <a:chOff x="3785299" y="3035379"/>
            <a:chExt cx="5948988" cy="578332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17540278-B912-C9BC-559E-2C8A6EB1D798}"/>
                </a:ext>
              </a:extLst>
            </p:cNvPr>
            <p:cNvGrpSpPr/>
            <p:nvPr/>
          </p:nvGrpSpPr>
          <p:grpSpPr>
            <a:xfrm>
              <a:off x="3785299" y="3035379"/>
              <a:ext cx="5944066" cy="578332"/>
              <a:chOff x="3770385" y="3035379"/>
              <a:chExt cx="5944066" cy="578332"/>
            </a:xfrm>
          </p:grpSpPr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EF4BFC92-8084-C730-2FA9-A7B2E63C9A4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770385" y="3035379"/>
                <a:ext cx="5944066" cy="571888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28CD538-7380-8010-893A-91C3EBA0F275}"/>
                  </a:ext>
                </a:extLst>
              </p:cNvPr>
              <p:cNvSpPr txBox="1"/>
              <p:nvPr/>
            </p:nvSpPr>
            <p:spPr>
              <a:xfrm>
                <a:off x="4249793" y="3059713"/>
                <a:ext cx="107753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600" b="1" dirty="0"/>
                  <a:t>의뢰 제목</a:t>
                </a:r>
                <a:endParaRPr lang="en-US" altLang="ko-KR" sz="1600" b="1" dirty="0"/>
              </a:p>
              <a:p>
                <a:r>
                  <a:rPr lang="ko-KR" altLang="en-US" sz="1400" dirty="0"/>
                  <a:t>의뢰 내용</a:t>
                </a:r>
              </a:p>
            </p:txBody>
          </p:sp>
          <p:sp>
            <p:nvSpPr>
              <p:cNvPr id="48" name="타원 47">
                <a:extLst>
                  <a:ext uri="{FF2B5EF4-FFF2-40B4-BE49-F238E27FC236}">
                    <a16:creationId xmlns:a16="http://schemas.microsoft.com/office/drawing/2014/main" id="{43E2EFF7-5D93-CA4B-7578-C839567CFF30}"/>
                  </a:ext>
                </a:extLst>
              </p:cNvPr>
              <p:cNvSpPr/>
              <p:nvPr/>
            </p:nvSpPr>
            <p:spPr>
              <a:xfrm>
                <a:off x="3833838" y="3089565"/>
                <a:ext cx="466055" cy="466055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CAD4C9D9-83FA-71D6-570B-2D893607EBC0}"/>
                </a:ext>
              </a:extLst>
            </p:cNvPr>
            <p:cNvSpPr txBox="1"/>
            <p:nvPr/>
          </p:nvSpPr>
          <p:spPr>
            <a:xfrm>
              <a:off x="8934068" y="3065034"/>
              <a:ext cx="80021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b="1"/>
                <a:t>소요시간</a:t>
              </a:r>
              <a:endParaRPr lang="ko-KR" altLang="en-US" sz="1100" dirty="0"/>
            </a:p>
          </p:txBody>
        </p:sp>
      </p:grpSp>
    </p:spTree>
    <p:extLst>
      <p:ext uri="{BB962C8B-B14F-4D97-AF65-F5344CB8AC3E}">
        <p14:creationId xmlns:p14="http://schemas.microsoft.com/office/powerpoint/2010/main" val="23982152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260404B-C857-CD80-2F65-284C113AD524}"/>
              </a:ext>
            </a:extLst>
          </p:cNvPr>
          <p:cNvSpPr/>
          <p:nvPr/>
        </p:nvSpPr>
        <p:spPr>
          <a:xfrm>
            <a:off x="127000" y="127000"/>
            <a:ext cx="11938000" cy="6604000"/>
          </a:xfrm>
          <a:prstGeom prst="roundRect">
            <a:avLst>
              <a:gd name="adj" fmla="val 5509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F2192C-240E-EE47-F7BD-2417BC9C06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877"/>
          <a:stretch/>
        </p:blipFill>
        <p:spPr>
          <a:xfrm>
            <a:off x="126999" y="127430"/>
            <a:ext cx="1398398" cy="66031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401D67-BD9E-1707-D27F-735A5189321E}"/>
              </a:ext>
            </a:extLst>
          </p:cNvPr>
          <p:cNvSpPr txBox="1"/>
          <p:nvPr/>
        </p:nvSpPr>
        <p:spPr>
          <a:xfrm>
            <a:off x="126999" y="787166"/>
            <a:ext cx="13410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2.</a:t>
            </a:r>
            <a:r>
              <a:rPr lang="ko-KR" altLang="en-US" sz="1400" b="1" dirty="0"/>
              <a:t>게임 플레이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A89E7D2-50B4-3BB7-3905-6225E74D0690}"/>
              </a:ext>
            </a:extLst>
          </p:cNvPr>
          <p:cNvSpPr/>
          <p:nvPr/>
        </p:nvSpPr>
        <p:spPr>
          <a:xfrm>
            <a:off x="83656" y="1367406"/>
            <a:ext cx="1475532" cy="18460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898E33-9C48-9215-D6FF-6DA73C3CEA84}"/>
              </a:ext>
            </a:extLst>
          </p:cNvPr>
          <p:cNvSpPr txBox="1"/>
          <p:nvPr/>
        </p:nvSpPr>
        <p:spPr>
          <a:xfrm>
            <a:off x="170343" y="1142498"/>
            <a:ext cx="13983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조작법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/>
              <a:t>플레이 방식</a:t>
            </a:r>
            <a:endParaRPr lang="en-US" altLang="ko-KR" sz="1200" b="1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전투 시스템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60114E-9192-40A4-9D64-619F2FC31F92}"/>
              </a:ext>
            </a:extLst>
          </p:cNvPr>
          <p:cNvSpPr txBox="1"/>
          <p:nvPr/>
        </p:nvSpPr>
        <p:spPr>
          <a:xfrm>
            <a:off x="1788019" y="370171"/>
            <a:ext cx="26548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플레이 방식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93216EF9-D7CA-7BA5-427C-FA159154F39B}"/>
              </a:ext>
            </a:extLst>
          </p:cNvPr>
          <p:cNvSpPr/>
          <p:nvPr/>
        </p:nvSpPr>
        <p:spPr>
          <a:xfrm>
            <a:off x="1644242" y="1173930"/>
            <a:ext cx="10226180" cy="5313899"/>
          </a:xfrm>
          <a:prstGeom prst="roundRect">
            <a:avLst>
              <a:gd name="adj" fmla="val 10338"/>
            </a:avLst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4FCD4D-9807-3B8B-E647-2235D757D11D}"/>
              </a:ext>
            </a:extLst>
          </p:cNvPr>
          <p:cNvSpPr txBox="1"/>
          <p:nvPr/>
        </p:nvSpPr>
        <p:spPr>
          <a:xfrm>
            <a:off x="1972577" y="1323775"/>
            <a:ext cx="21002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플레이 </a:t>
            </a:r>
            <a:r>
              <a:rPr lang="en-US" altLang="ko-KR" sz="2400" b="1" dirty="0"/>
              <a:t>– </a:t>
            </a:r>
            <a:r>
              <a:rPr lang="ko-KR" altLang="en-US" sz="2400" b="1" dirty="0"/>
              <a:t>시간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F8AE1CD-7431-E75B-1EF3-8333FF689E07}"/>
              </a:ext>
            </a:extLst>
          </p:cNvPr>
          <p:cNvSpPr txBox="1"/>
          <p:nvPr/>
        </p:nvSpPr>
        <p:spPr>
          <a:xfrm>
            <a:off x="1788019" y="1878263"/>
            <a:ext cx="9647193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/>
              <a:t>플레이어가 일어난 시간인 오전 </a:t>
            </a:r>
            <a:r>
              <a:rPr lang="en-US" altLang="ko-KR" sz="1400" dirty="0"/>
              <a:t>10</a:t>
            </a:r>
            <a:r>
              <a:rPr lang="ko-KR" altLang="en-US" sz="1400" dirty="0"/>
              <a:t>시를 시작으로 </a:t>
            </a:r>
            <a:r>
              <a:rPr lang="en-US" altLang="ko-KR" sz="1400" dirty="0"/>
              <a:t>12</a:t>
            </a:r>
            <a:r>
              <a:rPr lang="ko-KR" altLang="en-US" sz="1400" dirty="0"/>
              <a:t>시안으로 행동을 진행해야 한다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의뢰를 선택하게 되면 의뢰를 받은 시점을 저장하여 시계에 표시를 하고 의뢰를 수행한 시간만큼 시간이 흘러간다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상점</a:t>
            </a:r>
            <a:r>
              <a:rPr lang="en-US" altLang="ko-KR" sz="1400" dirty="0"/>
              <a:t>, </a:t>
            </a:r>
            <a:r>
              <a:rPr lang="ko-KR" altLang="en-US" sz="1400" dirty="0"/>
              <a:t>도시간 이동</a:t>
            </a:r>
            <a:r>
              <a:rPr lang="en-US" altLang="ko-KR" sz="1400" dirty="0"/>
              <a:t>, </a:t>
            </a:r>
            <a:r>
              <a:rPr lang="ko-KR" altLang="en-US" sz="1400" dirty="0"/>
              <a:t>미니게임을 진행하게 될 경우 </a:t>
            </a:r>
            <a:r>
              <a:rPr lang="en-US" altLang="ko-KR" sz="1400" dirty="0"/>
              <a:t>1</a:t>
            </a:r>
            <a:r>
              <a:rPr lang="ko-KR" altLang="en-US" sz="1400" dirty="0"/>
              <a:t>시간이 소모가 된다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상점</a:t>
            </a:r>
            <a:r>
              <a:rPr lang="en-US" altLang="ko-KR" sz="1400" dirty="0"/>
              <a:t>, </a:t>
            </a:r>
            <a:r>
              <a:rPr lang="ko-KR" altLang="en-US" sz="1400" dirty="0"/>
              <a:t>미니게임</a:t>
            </a:r>
            <a:r>
              <a:rPr lang="en-US" altLang="ko-KR" sz="1400" dirty="0"/>
              <a:t>, </a:t>
            </a:r>
            <a:r>
              <a:rPr lang="ko-KR" altLang="en-US" sz="1400" dirty="0"/>
              <a:t>도시간 이동의 경우 </a:t>
            </a:r>
            <a:r>
              <a:rPr lang="en-US" altLang="ko-KR" sz="1400" dirty="0"/>
              <a:t>8</a:t>
            </a:r>
            <a:r>
              <a:rPr lang="ko-KR" altLang="en-US" sz="1400" dirty="0"/>
              <a:t>시가 넘어가게 되면 해당 행동을 할 수 없게 된다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8</a:t>
            </a:r>
            <a:r>
              <a:rPr lang="ko-KR" altLang="en-US" sz="1400" dirty="0"/>
              <a:t>시가 넘어가게 될 경우 의뢰를 계속 할 수 있으나 의뢰를 진행하는데 있어 </a:t>
            </a:r>
            <a:r>
              <a:rPr lang="ko-KR" altLang="en-US" sz="1400" dirty="0" err="1"/>
              <a:t>패널티를</a:t>
            </a:r>
            <a:r>
              <a:rPr lang="ko-KR" altLang="en-US" sz="1400" dirty="0"/>
              <a:t> 받게 된다</a:t>
            </a:r>
            <a:r>
              <a:rPr lang="en-US" altLang="ko-KR" sz="1400" dirty="0"/>
              <a:t>.</a:t>
            </a:r>
          </a:p>
          <a:p>
            <a:pPr marL="742950" lvl="1" indent="-285750">
              <a:buFontTx/>
              <a:buChar char="-"/>
            </a:pPr>
            <a:r>
              <a:rPr lang="ko-KR" altLang="en-US" sz="1400" dirty="0" err="1"/>
              <a:t>패널티</a:t>
            </a:r>
            <a:r>
              <a:rPr lang="ko-KR" altLang="en-US" sz="1400" dirty="0"/>
              <a:t> </a:t>
            </a:r>
            <a:r>
              <a:rPr lang="en-US" altLang="ko-KR" sz="1400" dirty="0"/>
              <a:t>: </a:t>
            </a:r>
            <a:r>
              <a:rPr lang="ko-KR" altLang="en-US" sz="1400" dirty="0"/>
              <a:t>의뢰보상 감소</a:t>
            </a:r>
            <a:r>
              <a:rPr lang="en-US" altLang="ko-KR" sz="1400" dirty="0"/>
              <a:t>, </a:t>
            </a:r>
            <a:r>
              <a:rPr lang="ko-KR" altLang="en-US" sz="1400" dirty="0"/>
              <a:t>이상현상 발생</a:t>
            </a:r>
            <a:endParaRPr lang="en-US" altLang="ko-KR" sz="1400" dirty="0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009DBC74-8DD8-5207-081D-BEAB54B55F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4273" y="3728655"/>
            <a:ext cx="3806119" cy="253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1940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260404B-C857-CD80-2F65-284C113AD524}"/>
              </a:ext>
            </a:extLst>
          </p:cNvPr>
          <p:cNvSpPr/>
          <p:nvPr/>
        </p:nvSpPr>
        <p:spPr>
          <a:xfrm>
            <a:off x="127000" y="127000"/>
            <a:ext cx="11938000" cy="6604000"/>
          </a:xfrm>
          <a:prstGeom prst="roundRect">
            <a:avLst>
              <a:gd name="adj" fmla="val 5509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F2192C-240E-EE47-F7BD-2417BC9C06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877"/>
          <a:stretch/>
        </p:blipFill>
        <p:spPr>
          <a:xfrm>
            <a:off x="126999" y="127430"/>
            <a:ext cx="1398398" cy="66031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401D67-BD9E-1707-D27F-735A5189321E}"/>
              </a:ext>
            </a:extLst>
          </p:cNvPr>
          <p:cNvSpPr txBox="1"/>
          <p:nvPr/>
        </p:nvSpPr>
        <p:spPr>
          <a:xfrm>
            <a:off x="126999" y="787166"/>
            <a:ext cx="13410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2.</a:t>
            </a:r>
            <a:r>
              <a:rPr lang="ko-KR" altLang="en-US" sz="1400" b="1" dirty="0"/>
              <a:t>게임 플레이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A89E7D2-50B4-3BB7-3905-6225E74D0690}"/>
              </a:ext>
            </a:extLst>
          </p:cNvPr>
          <p:cNvSpPr/>
          <p:nvPr/>
        </p:nvSpPr>
        <p:spPr>
          <a:xfrm>
            <a:off x="83656" y="1367406"/>
            <a:ext cx="1475532" cy="18460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898E33-9C48-9215-D6FF-6DA73C3CEA84}"/>
              </a:ext>
            </a:extLst>
          </p:cNvPr>
          <p:cNvSpPr txBox="1"/>
          <p:nvPr/>
        </p:nvSpPr>
        <p:spPr>
          <a:xfrm>
            <a:off x="170343" y="1142498"/>
            <a:ext cx="13983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조작법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/>
              <a:t>플레이 방식</a:t>
            </a:r>
            <a:endParaRPr lang="en-US" altLang="ko-KR" sz="1200" b="1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전투 시스템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60114E-9192-40A4-9D64-619F2FC31F92}"/>
              </a:ext>
            </a:extLst>
          </p:cNvPr>
          <p:cNvSpPr txBox="1"/>
          <p:nvPr/>
        </p:nvSpPr>
        <p:spPr>
          <a:xfrm>
            <a:off x="1788019" y="370171"/>
            <a:ext cx="26548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플레이 방식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4FCD4D-9807-3B8B-E647-2235D757D11D}"/>
              </a:ext>
            </a:extLst>
          </p:cNvPr>
          <p:cNvSpPr txBox="1"/>
          <p:nvPr/>
        </p:nvSpPr>
        <p:spPr>
          <a:xfrm>
            <a:off x="1972577" y="988215"/>
            <a:ext cx="20681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플레이 </a:t>
            </a:r>
            <a:r>
              <a:rPr lang="en-US" altLang="ko-KR" sz="2400" b="1" dirty="0"/>
              <a:t>- </a:t>
            </a:r>
            <a:r>
              <a:rPr lang="ko-KR" altLang="en-US" sz="2400" b="1" dirty="0"/>
              <a:t>행동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F8AE1CD-7431-E75B-1EF3-8333FF689E07}"/>
              </a:ext>
            </a:extLst>
          </p:cNvPr>
          <p:cNvSpPr txBox="1"/>
          <p:nvPr/>
        </p:nvSpPr>
        <p:spPr>
          <a:xfrm>
            <a:off x="1788019" y="1408479"/>
            <a:ext cx="77893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/>
              <a:t>각 행동은 플레이어가 즐길 수 있는 요소 중 게임내 시간이 소모되는 것들을 나열한 것이다</a:t>
            </a:r>
            <a:r>
              <a:rPr lang="en-US" altLang="ko-KR" sz="1400" dirty="0"/>
              <a:t>.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7A33C25C-781F-AF9F-3807-B28371AF6BF9}"/>
              </a:ext>
            </a:extLst>
          </p:cNvPr>
          <p:cNvGrpSpPr/>
          <p:nvPr/>
        </p:nvGrpSpPr>
        <p:grpSpPr>
          <a:xfrm>
            <a:off x="1509239" y="2088584"/>
            <a:ext cx="2692866" cy="4056839"/>
            <a:chOff x="1607690" y="1916122"/>
            <a:chExt cx="2692866" cy="4056839"/>
          </a:xfrm>
        </p:grpSpPr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0C326739-8F69-650A-6859-8B13C6DFDA04}"/>
                </a:ext>
              </a:extLst>
            </p:cNvPr>
            <p:cNvSpPr/>
            <p:nvPr/>
          </p:nvSpPr>
          <p:spPr>
            <a:xfrm>
              <a:off x="1788019" y="1916122"/>
              <a:ext cx="2332209" cy="4056839"/>
            </a:xfrm>
            <a:prstGeom prst="roundRect">
              <a:avLst>
                <a:gd name="adj" fmla="val 8567"/>
              </a:avLst>
            </a:prstGeom>
            <a:solidFill>
              <a:schemeClr val="bg1">
                <a:lumMod val="8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C21F7267-0C89-6787-408B-8386A8E8DC32}"/>
                </a:ext>
              </a:extLst>
            </p:cNvPr>
            <p:cNvSpPr/>
            <p:nvPr/>
          </p:nvSpPr>
          <p:spPr>
            <a:xfrm>
              <a:off x="1607690" y="3887657"/>
              <a:ext cx="2692866" cy="704677"/>
            </a:xfrm>
            <a:prstGeom prst="roundRect">
              <a:avLst>
                <a:gd name="adj" fmla="val 20762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b="1" dirty="0">
                  <a:solidFill>
                    <a:schemeClr val="tx1"/>
                  </a:solidFill>
                </a:rPr>
                <a:t>의뢰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4585E23-769E-0C08-CBDD-A287C5C41206}"/>
                </a:ext>
              </a:extLst>
            </p:cNvPr>
            <p:cNvSpPr txBox="1"/>
            <p:nvPr/>
          </p:nvSpPr>
          <p:spPr>
            <a:xfrm>
              <a:off x="1786977" y="4494128"/>
              <a:ext cx="2417650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ko-KR" altLang="en-US" sz="1200" dirty="0"/>
                <a:t>게임의 주 컨텐츠</a:t>
              </a:r>
              <a:br>
                <a:rPr lang="en-US" altLang="ko-KR" sz="1200" dirty="0"/>
              </a:br>
              <a:r>
                <a:rPr lang="ko-KR" altLang="en-US" sz="1200" dirty="0"/>
                <a:t>비행선에서 받은 의뢰</a:t>
              </a:r>
              <a:endParaRPr lang="en-US" altLang="ko-KR" sz="1200" dirty="0"/>
            </a:p>
            <a:p>
              <a:pPr marL="285750" indent="-285750">
                <a:buFontTx/>
                <a:buChar char="-"/>
              </a:pPr>
              <a:r>
                <a:rPr lang="ko-KR" altLang="en-US" sz="1200" dirty="0"/>
                <a:t>소모 시간</a:t>
              </a:r>
              <a:r>
                <a:rPr lang="en-US" altLang="ko-KR" sz="1200" dirty="0"/>
                <a:t>: </a:t>
              </a:r>
              <a:r>
                <a:rPr lang="ko-KR" altLang="en-US" sz="1200" dirty="0"/>
                <a:t>의뢰에 따라 다름</a:t>
              </a:r>
              <a:endParaRPr lang="en-US" altLang="ko-KR" sz="1200" dirty="0"/>
            </a:p>
            <a:p>
              <a:pPr marL="285750" indent="-285750">
                <a:buFontTx/>
                <a:buChar char="-"/>
              </a:pPr>
              <a:r>
                <a:rPr lang="ko-KR" altLang="en-US" sz="1200" dirty="0"/>
                <a:t>의뢰 </a:t>
              </a:r>
              <a:r>
                <a:rPr lang="ko-KR" altLang="en-US" sz="1200" dirty="0" err="1"/>
                <a:t>클리어시</a:t>
              </a:r>
              <a:r>
                <a:rPr lang="ko-KR" altLang="en-US" sz="1200" dirty="0"/>
                <a:t> 시간 소모</a:t>
              </a:r>
              <a:endParaRPr lang="en-US" altLang="ko-KR" sz="1200" dirty="0"/>
            </a:p>
            <a:p>
              <a:pPr marL="285750" indent="-285750">
                <a:buFontTx/>
                <a:buChar char="-"/>
              </a:pPr>
              <a:r>
                <a:rPr lang="ko-KR" altLang="en-US" sz="1200" dirty="0"/>
                <a:t>의뢰를 받기 시작하면서</a:t>
              </a:r>
              <a:br>
                <a:rPr lang="en-US" altLang="ko-KR" sz="1200" dirty="0"/>
              </a:br>
              <a:r>
                <a:rPr lang="ko-KR" altLang="en-US" sz="1200" dirty="0"/>
                <a:t>시간이 흐름</a:t>
              </a:r>
              <a:endParaRPr lang="en-US" altLang="ko-KR" sz="1200" dirty="0"/>
            </a:p>
            <a:p>
              <a:pPr marL="285750" indent="-285750">
                <a:buFontTx/>
                <a:buChar char="-"/>
              </a:pPr>
              <a:r>
                <a:rPr lang="ko-KR" altLang="en-US" sz="1200" dirty="0"/>
                <a:t>정해진 시간내 클리어 목표</a:t>
              </a:r>
              <a:endParaRPr lang="en-US" altLang="ko-KR" sz="1200" dirty="0"/>
            </a:p>
          </p:txBody>
        </p:sp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CEFAE1CB-0107-8ECF-67B0-E224E473824D}"/>
                </a:ext>
              </a:extLst>
            </p:cNvPr>
            <p:cNvSpPr/>
            <p:nvPr/>
          </p:nvSpPr>
          <p:spPr>
            <a:xfrm>
              <a:off x="1979485" y="2148901"/>
              <a:ext cx="1949276" cy="1836963"/>
            </a:xfrm>
            <a:prstGeom prst="roundRect">
              <a:avLst/>
            </a:prstGeom>
            <a:solidFill>
              <a:schemeClr val="bg1">
                <a:lumMod val="6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020FBEF8-A053-902C-5D79-9CC8E4BC4FB1}"/>
              </a:ext>
            </a:extLst>
          </p:cNvPr>
          <p:cNvGrpSpPr/>
          <p:nvPr/>
        </p:nvGrpSpPr>
        <p:grpSpPr>
          <a:xfrm>
            <a:off x="4130204" y="2088584"/>
            <a:ext cx="2692866" cy="4056839"/>
            <a:chOff x="1607690" y="1916122"/>
            <a:chExt cx="2692866" cy="4056839"/>
          </a:xfrm>
        </p:grpSpPr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998765CA-E400-8B0D-95F8-4AB7A67D3D8E}"/>
                </a:ext>
              </a:extLst>
            </p:cNvPr>
            <p:cNvSpPr/>
            <p:nvPr/>
          </p:nvSpPr>
          <p:spPr>
            <a:xfrm>
              <a:off x="1788019" y="1916122"/>
              <a:ext cx="2332209" cy="4056839"/>
            </a:xfrm>
            <a:prstGeom prst="roundRect">
              <a:avLst>
                <a:gd name="adj" fmla="val 8567"/>
              </a:avLst>
            </a:prstGeom>
            <a:solidFill>
              <a:schemeClr val="bg1">
                <a:lumMod val="8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CAD5DAAC-5A72-E7AA-F1FF-BBA1E98EDD34}"/>
                </a:ext>
              </a:extLst>
            </p:cNvPr>
            <p:cNvSpPr/>
            <p:nvPr/>
          </p:nvSpPr>
          <p:spPr>
            <a:xfrm>
              <a:off x="1607690" y="3887657"/>
              <a:ext cx="2692866" cy="704677"/>
            </a:xfrm>
            <a:prstGeom prst="roundRect">
              <a:avLst>
                <a:gd name="adj" fmla="val 20762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b="1" dirty="0">
                  <a:solidFill>
                    <a:schemeClr val="tx1"/>
                  </a:solidFill>
                </a:rPr>
                <a:t>미니게임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26D051F-DA9F-858B-26E7-D373936EB1D8}"/>
                </a:ext>
              </a:extLst>
            </p:cNvPr>
            <p:cNvSpPr txBox="1"/>
            <p:nvPr/>
          </p:nvSpPr>
          <p:spPr>
            <a:xfrm>
              <a:off x="1786977" y="4494128"/>
              <a:ext cx="2021707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ko-KR" altLang="en-US" sz="1200" dirty="0"/>
                <a:t>맵 곳곳에 있는 간단한</a:t>
              </a:r>
              <a:br>
                <a:rPr lang="en-US" altLang="ko-KR" sz="1200" dirty="0"/>
              </a:br>
              <a:r>
                <a:rPr lang="ko-KR" altLang="en-US" sz="1200" dirty="0"/>
                <a:t>이벤트를 하는 행동</a:t>
              </a:r>
              <a:endParaRPr lang="en-US" altLang="ko-KR" sz="1200" dirty="0"/>
            </a:p>
            <a:p>
              <a:pPr marL="285750" indent="-285750">
                <a:buFontTx/>
                <a:buChar char="-"/>
              </a:pPr>
              <a:r>
                <a:rPr lang="ko-KR" altLang="en-US" sz="1200" dirty="0"/>
                <a:t>소모 시간</a:t>
              </a:r>
              <a:r>
                <a:rPr lang="en-US" altLang="ko-KR" sz="1200" dirty="0"/>
                <a:t>: 1</a:t>
              </a:r>
              <a:r>
                <a:rPr lang="ko-KR" altLang="en-US" sz="1200" dirty="0"/>
                <a:t>시간</a:t>
              </a:r>
              <a:endParaRPr lang="en-US" altLang="ko-KR" sz="1200" dirty="0"/>
            </a:p>
            <a:p>
              <a:pPr marL="285750" indent="-285750">
                <a:buFontTx/>
                <a:buChar char="-"/>
              </a:pPr>
              <a:r>
                <a:rPr lang="en-US" altLang="ko-KR" sz="1200" dirty="0"/>
                <a:t>Ex)</a:t>
              </a:r>
              <a:r>
                <a:rPr lang="ko-KR" altLang="en-US" sz="1200" dirty="0"/>
                <a:t>낚시</a:t>
              </a:r>
              <a:r>
                <a:rPr lang="en-US" altLang="ko-KR" sz="1200" dirty="0"/>
                <a:t>, </a:t>
              </a:r>
              <a:r>
                <a:rPr lang="ko-KR" altLang="en-US" sz="1200" dirty="0"/>
                <a:t>결투장</a:t>
              </a:r>
              <a:endParaRPr lang="en-US" altLang="ko-KR" sz="1200" dirty="0"/>
            </a:p>
            <a:p>
              <a:pPr marL="285750" indent="-285750">
                <a:buFontTx/>
                <a:buChar char="-"/>
              </a:pPr>
              <a:r>
                <a:rPr lang="ko-KR" altLang="en-US" sz="1200" dirty="0"/>
                <a:t>각 게임별로 특정 점수</a:t>
              </a:r>
              <a:br>
                <a:rPr lang="en-US" altLang="ko-KR" sz="1200" dirty="0"/>
              </a:br>
              <a:r>
                <a:rPr lang="ko-KR" altLang="en-US" sz="1200" dirty="0"/>
                <a:t>달성 시 재화 획득</a:t>
              </a:r>
              <a:endParaRPr lang="en-US" altLang="ko-KR" sz="1200" dirty="0"/>
            </a:p>
          </p:txBody>
        </p:sp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1DB50923-0263-3EE0-8A9B-F93A45ED4438}"/>
                </a:ext>
              </a:extLst>
            </p:cNvPr>
            <p:cNvSpPr/>
            <p:nvPr/>
          </p:nvSpPr>
          <p:spPr>
            <a:xfrm>
              <a:off x="1979485" y="2148901"/>
              <a:ext cx="1949276" cy="1836963"/>
            </a:xfrm>
            <a:prstGeom prst="roundRect">
              <a:avLst/>
            </a:prstGeom>
            <a:solidFill>
              <a:schemeClr val="bg1">
                <a:lumMod val="6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7269197E-6E52-539B-BE83-45B0CB98C3F0}"/>
              </a:ext>
            </a:extLst>
          </p:cNvPr>
          <p:cNvGrpSpPr/>
          <p:nvPr/>
        </p:nvGrpSpPr>
        <p:grpSpPr>
          <a:xfrm>
            <a:off x="6751169" y="2088584"/>
            <a:ext cx="2692866" cy="4056839"/>
            <a:chOff x="1607690" y="1916122"/>
            <a:chExt cx="2692866" cy="4056839"/>
          </a:xfrm>
        </p:grpSpPr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F25C26A2-605B-2406-D449-EE4DDB96693F}"/>
                </a:ext>
              </a:extLst>
            </p:cNvPr>
            <p:cNvSpPr/>
            <p:nvPr/>
          </p:nvSpPr>
          <p:spPr>
            <a:xfrm>
              <a:off x="1788019" y="1916122"/>
              <a:ext cx="2332209" cy="4056839"/>
            </a:xfrm>
            <a:prstGeom prst="roundRect">
              <a:avLst>
                <a:gd name="adj" fmla="val 8567"/>
              </a:avLst>
            </a:prstGeom>
            <a:solidFill>
              <a:schemeClr val="bg1">
                <a:lumMod val="8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사각형: 둥근 모서리 32">
              <a:extLst>
                <a:ext uri="{FF2B5EF4-FFF2-40B4-BE49-F238E27FC236}">
                  <a16:creationId xmlns:a16="http://schemas.microsoft.com/office/drawing/2014/main" id="{A1AC500E-8019-1231-3D51-D2349C464EE5}"/>
                </a:ext>
              </a:extLst>
            </p:cNvPr>
            <p:cNvSpPr/>
            <p:nvPr/>
          </p:nvSpPr>
          <p:spPr>
            <a:xfrm>
              <a:off x="1607690" y="3887657"/>
              <a:ext cx="2692866" cy="704677"/>
            </a:xfrm>
            <a:prstGeom prst="roundRect">
              <a:avLst>
                <a:gd name="adj" fmla="val 20762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b="1" dirty="0">
                  <a:solidFill>
                    <a:schemeClr val="tx1"/>
                  </a:solidFill>
                </a:rPr>
                <a:t>도시간 이동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4FB2FBB-8108-F91B-2902-57991D767F38}"/>
                </a:ext>
              </a:extLst>
            </p:cNvPr>
            <p:cNvSpPr txBox="1"/>
            <p:nvPr/>
          </p:nvSpPr>
          <p:spPr>
            <a:xfrm>
              <a:off x="1786977" y="4494128"/>
              <a:ext cx="196720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ko-KR" altLang="en-US" sz="1200" dirty="0"/>
                <a:t>도시에서 다음 도시로</a:t>
              </a:r>
              <a:br>
                <a:rPr lang="en-US" altLang="ko-KR" sz="1200" dirty="0"/>
              </a:br>
              <a:r>
                <a:rPr lang="ko-KR" altLang="en-US" sz="1200" dirty="0"/>
                <a:t>빠르게 이동하는 행동</a:t>
              </a:r>
              <a:endParaRPr lang="en-US" altLang="ko-KR" sz="1200" dirty="0"/>
            </a:p>
            <a:p>
              <a:pPr marL="285750" indent="-285750">
                <a:buFontTx/>
                <a:buChar char="-"/>
              </a:pPr>
              <a:r>
                <a:rPr lang="ko-KR" altLang="en-US" sz="1200" dirty="0"/>
                <a:t>소모 시간</a:t>
              </a:r>
              <a:r>
                <a:rPr lang="en-US" altLang="ko-KR" sz="1200" dirty="0"/>
                <a:t>: 1</a:t>
              </a:r>
              <a:r>
                <a:rPr lang="ko-KR" altLang="en-US" sz="1200" dirty="0"/>
                <a:t>시간</a:t>
              </a:r>
              <a:endParaRPr lang="en-US" altLang="ko-KR" sz="1200" dirty="0"/>
            </a:p>
            <a:p>
              <a:pPr marL="285750" indent="-285750">
                <a:buFontTx/>
                <a:buChar char="-"/>
              </a:pPr>
              <a:endParaRPr lang="en-US" altLang="ko-KR" sz="1200" dirty="0"/>
            </a:p>
          </p:txBody>
        </p:sp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34438EB7-93FB-A1B5-7CD5-7383D4A396DF}"/>
                </a:ext>
              </a:extLst>
            </p:cNvPr>
            <p:cNvSpPr/>
            <p:nvPr/>
          </p:nvSpPr>
          <p:spPr>
            <a:xfrm>
              <a:off x="1979485" y="2148901"/>
              <a:ext cx="1949276" cy="1836963"/>
            </a:xfrm>
            <a:prstGeom prst="roundRect">
              <a:avLst/>
            </a:prstGeom>
            <a:solidFill>
              <a:schemeClr val="bg1">
                <a:lumMod val="6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655F7923-33A8-FDE3-72AF-5A1C6B08947C}"/>
              </a:ext>
            </a:extLst>
          </p:cNvPr>
          <p:cNvGrpSpPr/>
          <p:nvPr/>
        </p:nvGrpSpPr>
        <p:grpSpPr>
          <a:xfrm>
            <a:off x="9372134" y="2088584"/>
            <a:ext cx="2692866" cy="4056839"/>
            <a:chOff x="1607690" y="1916122"/>
            <a:chExt cx="2692866" cy="4056839"/>
          </a:xfrm>
        </p:grpSpPr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D717618C-7853-3777-45CA-0C8E72142D4B}"/>
                </a:ext>
              </a:extLst>
            </p:cNvPr>
            <p:cNvSpPr/>
            <p:nvPr/>
          </p:nvSpPr>
          <p:spPr>
            <a:xfrm>
              <a:off x="1788019" y="1916122"/>
              <a:ext cx="2332209" cy="4056839"/>
            </a:xfrm>
            <a:prstGeom prst="roundRect">
              <a:avLst>
                <a:gd name="adj" fmla="val 8567"/>
              </a:avLst>
            </a:prstGeom>
            <a:solidFill>
              <a:schemeClr val="bg1">
                <a:lumMod val="8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D5780A35-A1FD-48F5-CAC9-C015BCCA5FC9}"/>
                </a:ext>
              </a:extLst>
            </p:cNvPr>
            <p:cNvSpPr/>
            <p:nvPr/>
          </p:nvSpPr>
          <p:spPr>
            <a:xfrm>
              <a:off x="1607690" y="3887657"/>
              <a:ext cx="2692866" cy="704677"/>
            </a:xfrm>
            <a:prstGeom prst="roundRect">
              <a:avLst>
                <a:gd name="adj" fmla="val 20762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b="1" dirty="0">
                  <a:solidFill>
                    <a:schemeClr val="tx1"/>
                  </a:solidFill>
                </a:rPr>
                <a:t>상점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1981613-2915-DBAD-91ED-1A77E9A5F0B2}"/>
                </a:ext>
              </a:extLst>
            </p:cNvPr>
            <p:cNvSpPr txBox="1"/>
            <p:nvPr/>
          </p:nvSpPr>
          <p:spPr>
            <a:xfrm>
              <a:off x="1786977" y="4494128"/>
              <a:ext cx="217559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ko-KR" altLang="en-US" sz="1200" dirty="0"/>
                <a:t>아이템을 강화하거나</a:t>
              </a:r>
              <a:br>
                <a:rPr lang="en-US" altLang="ko-KR" sz="1200" dirty="0"/>
              </a:br>
              <a:r>
                <a:rPr lang="ko-KR" altLang="en-US" sz="1200" dirty="0"/>
                <a:t>구매를 하는 행동</a:t>
              </a:r>
              <a:endParaRPr lang="en-US" altLang="ko-KR" sz="1200" dirty="0"/>
            </a:p>
            <a:p>
              <a:pPr marL="285750" indent="-285750">
                <a:buFontTx/>
                <a:buChar char="-"/>
              </a:pPr>
              <a:r>
                <a:rPr lang="ko-KR" altLang="en-US" sz="1200" dirty="0"/>
                <a:t>소모 시간</a:t>
              </a:r>
              <a:r>
                <a:rPr lang="en-US" altLang="ko-KR" sz="1200" dirty="0"/>
                <a:t>: 1</a:t>
              </a:r>
              <a:r>
                <a:rPr lang="ko-KR" altLang="en-US" sz="1200" dirty="0"/>
                <a:t>시간</a:t>
              </a:r>
              <a:endParaRPr lang="en-US" altLang="ko-KR" sz="1200" dirty="0"/>
            </a:p>
            <a:p>
              <a:pPr marL="285750" indent="-285750">
                <a:buFontTx/>
                <a:buChar char="-"/>
              </a:pPr>
              <a:r>
                <a:rPr lang="ko-KR" altLang="en-US" sz="1200" dirty="0"/>
                <a:t>상점에 들어가서 나올 때</a:t>
              </a:r>
              <a:br>
                <a:rPr lang="en-US" altLang="ko-KR" sz="1200" dirty="0"/>
              </a:br>
              <a:r>
                <a:rPr lang="ko-KR" altLang="en-US" sz="1200" dirty="0"/>
                <a:t>시간이 소모 된다</a:t>
              </a:r>
              <a:r>
                <a:rPr lang="en-US" altLang="ko-KR" sz="1200" dirty="0"/>
                <a:t>.</a:t>
              </a:r>
            </a:p>
          </p:txBody>
        </p:sp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374D9950-103D-F6C4-AEB5-41CE06169159}"/>
                </a:ext>
              </a:extLst>
            </p:cNvPr>
            <p:cNvSpPr/>
            <p:nvPr/>
          </p:nvSpPr>
          <p:spPr>
            <a:xfrm>
              <a:off x="1979485" y="2148901"/>
              <a:ext cx="1949276" cy="1836963"/>
            </a:xfrm>
            <a:prstGeom prst="roundRect">
              <a:avLst/>
            </a:prstGeom>
            <a:solidFill>
              <a:schemeClr val="bg1">
                <a:lumMod val="6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5441967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260404B-C857-CD80-2F65-284C113AD524}"/>
              </a:ext>
            </a:extLst>
          </p:cNvPr>
          <p:cNvSpPr/>
          <p:nvPr/>
        </p:nvSpPr>
        <p:spPr>
          <a:xfrm>
            <a:off x="127000" y="127000"/>
            <a:ext cx="11938000" cy="6604000"/>
          </a:xfrm>
          <a:prstGeom prst="roundRect">
            <a:avLst>
              <a:gd name="adj" fmla="val 5509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F2192C-240E-EE47-F7BD-2417BC9C06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877"/>
          <a:stretch/>
        </p:blipFill>
        <p:spPr>
          <a:xfrm>
            <a:off x="126999" y="127430"/>
            <a:ext cx="1398398" cy="66031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401D67-BD9E-1707-D27F-735A5189321E}"/>
              </a:ext>
            </a:extLst>
          </p:cNvPr>
          <p:cNvSpPr txBox="1"/>
          <p:nvPr/>
        </p:nvSpPr>
        <p:spPr>
          <a:xfrm>
            <a:off x="126999" y="787166"/>
            <a:ext cx="13410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2.</a:t>
            </a:r>
            <a:r>
              <a:rPr lang="ko-KR" altLang="en-US" sz="1400" b="1" dirty="0"/>
              <a:t>게임 플레이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A89E7D2-50B4-3BB7-3905-6225E74D0690}"/>
              </a:ext>
            </a:extLst>
          </p:cNvPr>
          <p:cNvSpPr/>
          <p:nvPr/>
        </p:nvSpPr>
        <p:spPr>
          <a:xfrm>
            <a:off x="83656" y="1367406"/>
            <a:ext cx="1475532" cy="18460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898E33-9C48-9215-D6FF-6DA73C3CEA84}"/>
              </a:ext>
            </a:extLst>
          </p:cNvPr>
          <p:cNvSpPr txBox="1"/>
          <p:nvPr/>
        </p:nvSpPr>
        <p:spPr>
          <a:xfrm>
            <a:off x="170343" y="1142498"/>
            <a:ext cx="13983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조작법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/>
              <a:t>플레이 방식</a:t>
            </a:r>
            <a:endParaRPr lang="en-US" altLang="ko-KR" sz="1200" b="1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전투 시스템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60114E-9192-40A4-9D64-619F2FC31F92}"/>
              </a:ext>
            </a:extLst>
          </p:cNvPr>
          <p:cNvSpPr txBox="1"/>
          <p:nvPr/>
        </p:nvSpPr>
        <p:spPr>
          <a:xfrm>
            <a:off x="1788019" y="370171"/>
            <a:ext cx="26548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플레이 방식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93216EF9-D7CA-7BA5-427C-FA159154F39B}"/>
              </a:ext>
            </a:extLst>
          </p:cNvPr>
          <p:cNvSpPr/>
          <p:nvPr/>
        </p:nvSpPr>
        <p:spPr>
          <a:xfrm>
            <a:off x="1644242" y="1173930"/>
            <a:ext cx="10226180" cy="5313899"/>
          </a:xfrm>
          <a:prstGeom prst="roundRect">
            <a:avLst>
              <a:gd name="adj" fmla="val 10338"/>
            </a:avLst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4FCD4D-9807-3B8B-E647-2235D757D11D}"/>
              </a:ext>
            </a:extLst>
          </p:cNvPr>
          <p:cNvSpPr txBox="1"/>
          <p:nvPr/>
        </p:nvSpPr>
        <p:spPr>
          <a:xfrm>
            <a:off x="1972577" y="1323775"/>
            <a:ext cx="21002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플레이 </a:t>
            </a:r>
            <a:r>
              <a:rPr lang="en-US" altLang="ko-KR" sz="2400" b="1" dirty="0"/>
              <a:t>– </a:t>
            </a:r>
            <a:r>
              <a:rPr lang="ko-KR" altLang="en-US" sz="2400" b="1" dirty="0"/>
              <a:t>재화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F8AE1CD-7431-E75B-1EF3-8333FF689E07}"/>
              </a:ext>
            </a:extLst>
          </p:cNvPr>
          <p:cNvSpPr txBox="1"/>
          <p:nvPr/>
        </p:nvSpPr>
        <p:spPr>
          <a:xfrm>
            <a:off x="1788019" y="1878263"/>
            <a:ext cx="57839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/>
              <a:t>기본적인 재화는 골드이다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재화의 사용처는 아이템 구매 및 강화</a:t>
            </a:r>
            <a:r>
              <a:rPr lang="en-US" altLang="ko-KR" sz="1400" dirty="0"/>
              <a:t>, </a:t>
            </a:r>
            <a:r>
              <a:rPr lang="ko-KR" altLang="en-US" sz="1400" dirty="0"/>
              <a:t>도시간 이동시 사용이 된다</a:t>
            </a:r>
            <a:r>
              <a:rPr lang="en-US" altLang="ko-KR" sz="1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178677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260404B-C857-CD80-2F65-284C113AD524}"/>
              </a:ext>
            </a:extLst>
          </p:cNvPr>
          <p:cNvSpPr/>
          <p:nvPr/>
        </p:nvSpPr>
        <p:spPr>
          <a:xfrm>
            <a:off x="127000" y="127000"/>
            <a:ext cx="11938000" cy="6604000"/>
          </a:xfrm>
          <a:prstGeom prst="roundRect">
            <a:avLst>
              <a:gd name="adj" fmla="val 5509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F2192C-240E-EE47-F7BD-2417BC9C06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877"/>
          <a:stretch/>
        </p:blipFill>
        <p:spPr>
          <a:xfrm>
            <a:off x="126999" y="127430"/>
            <a:ext cx="1398398" cy="66031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401D67-BD9E-1707-D27F-735A5189321E}"/>
              </a:ext>
            </a:extLst>
          </p:cNvPr>
          <p:cNvSpPr txBox="1"/>
          <p:nvPr/>
        </p:nvSpPr>
        <p:spPr>
          <a:xfrm>
            <a:off x="126999" y="787166"/>
            <a:ext cx="13410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2.</a:t>
            </a:r>
            <a:r>
              <a:rPr lang="ko-KR" altLang="en-US" sz="1400" b="1" dirty="0"/>
              <a:t>게임 플레이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A89E7D2-50B4-3BB7-3905-6225E74D0690}"/>
              </a:ext>
            </a:extLst>
          </p:cNvPr>
          <p:cNvSpPr/>
          <p:nvPr/>
        </p:nvSpPr>
        <p:spPr>
          <a:xfrm>
            <a:off x="83656" y="1549517"/>
            <a:ext cx="1475532" cy="18460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898E33-9C48-9215-D6FF-6DA73C3CEA84}"/>
              </a:ext>
            </a:extLst>
          </p:cNvPr>
          <p:cNvSpPr txBox="1"/>
          <p:nvPr/>
        </p:nvSpPr>
        <p:spPr>
          <a:xfrm>
            <a:off x="170343" y="1142498"/>
            <a:ext cx="13983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조작법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플레이 방식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/>
              <a:t>전투 시스템</a:t>
            </a:r>
            <a:endParaRPr lang="en-US" altLang="ko-KR" sz="12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60114E-9192-40A4-9D64-619F2FC31F92}"/>
              </a:ext>
            </a:extLst>
          </p:cNvPr>
          <p:cNvSpPr txBox="1"/>
          <p:nvPr/>
        </p:nvSpPr>
        <p:spPr>
          <a:xfrm>
            <a:off x="1788019" y="370171"/>
            <a:ext cx="26548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전투 시스템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93216EF9-D7CA-7BA5-427C-FA159154F39B}"/>
              </a:ext>
            </a:extLst>
          </p:cNvPr>
          <p:cNvSpPr/>
          <p:nvPr/>
        </p:nvSpPr>
        <p:spPr>
          <a:xfrm>
            <a:off x="1644242" y="1173930"/>
            <a:ext cx="10226180" cy="5313899"/>
          </a:xfrm>
          <a:prstGeom prst="roundRect">
            <a:avLst>
              <a:gd name="adj" fmla="val 10338"/>
            </a:avLst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EAC7D7E-23C9-F29C-9381-66158CD194EF}"/>
              </a:ext>
            </a:extLst>
          </p:cNvPr>
          <p:cNvSpPr txBox="1"/>
          <p:nvPr/>
        </p:nvSpPr>
        <p:spPr>
          <a:xfrm>
            <a:off x="1972577" y="1323775"/>
            <a:ext cx="1524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전투 컨셉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7FCBB65-7291-6877-D9EA-CA359F5EC725}"/>
              </a:ext>
            </a:extLst>
          </p:cNvPr>
          <p:cNvSpPr txBox="1"/>
          <p:nvPr/>
        </p:nvSpPr>
        <p:spPr>
          <a:xfrm>
            <a:off x="1723236" y="1866520"/>
            <a:ext cx="101005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dirty="0"/>
              <a:t>스킬들을 활용하여 공격을 하고 타이밍에 맞춰서 공격을 회피하는 컨셉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3C8B2B3-15E7-C52A-6C32-389389BC77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2913" y="2662580"/>
            <a:ext cx="5173211" cy="3669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8010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260404B-C857-CD80-2F65-284C113AD524}"/>
              </a:ext>
            </a:extLst>
          </p:cNvPr>
          <p:cNvSpPr/>
          <p:nvPr/>
        </p:nvSpPr>
        <p:spPr>
          <a:xfrm>
            <a:off x="127000" y="127000"/>
            <a:ext cx="11938000" cy="6604000"/>
          </a:xfrm>
          <a:prstGeom prst="roundRect">
            <a:avLst>
              <a:gd name="adj" fmla="val 5509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F2192C-240E-EE47-F7BD-2417BC9C06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877"/>
          <a:stretch/>
        </p:blipFill>
        <p:spPr>
          <a:xfrm>
            <a:off x="126999" y="127430"/>
            <a:ext cx="1398398" cy="66031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401D67-BD9E-1707-D27F-735A5189321E}"/>
              </a:ext>
            </a:extLst>
          </p:cNvPr>
          <p:cNvSpPr txBox="1"/>
          <p:nvPr/>
        </p:nvSpPr>
        <p:spPr>
          <a:xfrm>
            <a:off x="126999" y="787166"/>
            <a:ext cx="13410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2.</a:t>
            </a:r>
            <a:r>
              <a:rPr lang="ko-KR" altLang="en-US" sz="1400" b="1" dirty="0"/>
              <a:t>게임 플레이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A89E7D2-50B4-3BB7-3905-6225E74D0690}"/>
              </a:ext>
            </a:extLst>
          </p:cNvPr>
          <p:cNvSpPr/>
          <p:nvPr/>
        </p:nvSpPr>
        <p:spPr>
          <a:xfrm>
            <a:off x="83656" y="1549517"/>
            <a:ext cx="1475532" cy="18460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898E33-9C48-9215-D6FF-6DA73C3CEA84}"/>
              </a:ext>
            </a:extLst>
          </p:cNvPr>
          <p:cNvSpPr txBox="1"/>
          <p:nvPr/>
        </p:nvSpPr>
        <p:spPr>
          <a:xfrm>
            <a:off x="170343" y="1142498"/>
            <a:ext cx="13983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조작법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플레이 방식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/>
              <a:t>전투 시스템</a:t>
            </a:r>
            <a:endParaRPr lang="en-US" altLang="ko-KR" sz="12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60114E-9192-40A4-9D64-619F2FC31F92}"/>
              </a:ext>
            </a:extLst>
          </p:cNvPr>
          <p:cNvSpPr txBox="1"/>
          <p:nvPr/>
        </p:nvSpPr>
        <p:spPr>
          <a:xfrm>
            <a:off x="1788019" y="370171"/>
            <a:ext cx="26548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전투 시스템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93216EF9-D7CA-7BA5-427C-FA159154F39B}"/>
              </a:ext>
            </a:extLst>
          </p:cNvPr>
          <p:cNvSpPr/>
          <p:nvPr/>
        </p:nvSpPr>
        <p:spPr>
          <a:xfrm>
            <a:off x="1644242" y="1173930"/>
            <a:ext cx="10226180" cy="5313899"/>
          </a:xfrm>
          <a:prstGeom prst="roundRect">
            <a:avLst>
              <a:gd name="adj" fmla="val 10338"/>
            </a:avLst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EAC7D7E-23C9-F29C-9381-66158CD194EF}"/>
              </a:ext>
            </a:extLst>
          </p:cNvPr>
          <p:cNvSpPr txBox="1"/>
          <p:nvPr/>
        </p:nvSpPr>
        <p:spPr>
          <a:xfrm>
            <a:off x="1972577" y="1323775"/>
            <a:ext cx="20938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캐릭터 </a:t>
            </a:r>
            <a:r>
              <a:rPr lang="en-US" altLang="ko-KR" sz="2400" b="1" dirty="0"/>
              <a:t>status</a:t>
            </a:r>
            <a:endParaRPr lang="ko-KR" altLang="en-US" sz="2400" b="1" dirty="0"/>
          </a:p>
        </p:txBody>
      </p:sp>
      <p:graphicFrame>
        <p:nvGraphicFramePr>
          <p:cNvPr id="5" name="표 9">
            <a:extLst>
              <a:ext uri="{FF2B5EF4-FFF2-40B4-BE49-F238E27FC236}">
                <a16:creationId xmlns:a16="http://schemas.microsoft.com/office/drawing/2014/main" id="{3D2DCEB2-84BD-1321-B4FD-FDF1697AB7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5375015"/>
              </p:ext>
            </p:extLst>
          </p:nvPr>
        </p:nvGraphicFramePr>
        <p:xfrm>
          <a:off x="1972577" y="1960528"/>
          <a:ext cx="9621008" cy="251080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405252">
                  <a:extLst>
                    <a:ext uri="{9D8B030D-6E8A-4147-A177-3AD203B41FA5}">
                      <a16:colId xmlns:a16="http://schemas.microsoft.com/office/drawing/2014/main" val="3923226839"/>
                    </a:ext>
                  </a:extLst>
                </a:gridCol>
                <a:gridCol w="2405252">
                  <a:extLst>
                    <a:ext uri="{9D8B030D-6E8A-4147-A177-3AD203B41FA5}">
                      <a16:colId xmlns:a16="http://schemas.microsoft.com/office/drawing/2014/main" val="2076353641"/>
                    </a:ext>
                  </a:extLst>
                </a:gridCol>
                <a:gridCol w="2405252">
                  <a:extLst>
                    <a:ext uri="{9D8B030D-6E8A-4147-A177-3AD203B41FA5}">
                      <a16:colId xmlns:a16="http://schemas.microsoft.com/office/drawing/2014/main" val="1355440779"/>
                    </a:ext>
                  </a:extLst>
                </a:gridCol>
                <a:gridCol w="2405252">
                  <a:extLst>
                    <a:ext uri="{9D8B030D-6E8A-4147-A177-3AD203B41FA5}">
                      <a16:colId xmlns:a16="http://schemas.microsoft.com/office/drawing/2014/main" val="3050680306"/>
                    </a:ext>
                  </a:extLst>
                </a:gridCol>
              </a:tblGrid>
              <a:tr h="62770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스탯</a:t>
                      </a:r>
                      <a:r>
                        <a:rPr lang="ko-KR" altLang="en-US" dirty="0"/>
                        <a:t> 이름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수치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스탯</a:t>
                      </a:r>
                      <a:r>
                        <a:rPr lang="ko-KR" altLang="en-US" dirty="0"/>
                        <a:t> 이름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수치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83140658"/>
                  </a:ext>
                </a:extLst>
              </a:tr>
              <a:tr h="62770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체력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100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스테미나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50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9408791"/>
                  </a:ext>
                </a:extLst>
              </a:tr>
              <a:tr h="62770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공격력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방어력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38638585"/>
                  </a:ext>
                </a:extLst>
              </a:tr>
              <a:tr h="62770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마나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100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4669289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5EF9263D-3623-2C76-3D06-11CE0DD92B6A}"/>
              </a:ext>
            </a:extLst>
          </p:cNvPr>
          <p:cNvSpPr txBox="1"/>
          <p:nvPr/>
        </p:nvSpPr>
        <p:spPr>
          <a:xfrm>
            <a:off x="1972577" y="4719321"/>
            <a:ext cx="1010058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dirty="0"/>
              <a:t>방어력과 </a:t>
            </a:r>
            <a:r>
              <a:rPr lang="ko-KR" altLang="en-US" sz="1600" dirty="0" err="1"/>
              <a:t>스테미나</a:t>
            </a:r>
            <a:r>
              <a:rPr lang="ko-KR" altLang="en-US" sz="1600" dirty="0"/>
              <a:t> 체력은 장신구를 통하여 올릴 수 있다</a:t>
            </a:r>
            <a:r>
              <a:rPr lang="en-US" altLang="ko-KR" sz="16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/>
              <a:t>공격력은 기본 </a:t>
            </a:r>
            <a:r>
              <a:rPr lang="ko-KR" altLang="en-US" sz="1600" dirty="0" err="1"/>
              <a:t>스탯</a:t>
            </a:r>
            <a:r>
              <a:rPr lang="ko-KR" altLang="en-US" sz="1600" dirty="0"/>
              <a:t> </a:t>
            </a:r>
            <a:r>
              <a:rPr lang="en-US" altLang="ko-KR" sz="1600" dirty="0"/>
              <a:t>+ </a:t>
            </a:r>
            <a:r>
              <a:rPr lang="ko-KR" altLang="en-US" sz="1600" dirty="0"/>
              <a:t>무기 공격력이 된다</a:t>
            </a:r>
            <a:r>
              <a:rPr lang="en-US" altLang="ko-KR" sz="16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 err="1"/>
              <a:t>스테미나는</a:t>
            </a:r>
            <a:r>
              <a:rPr lang="ko-KR" altLang="en-US" sz="1600" dirty="0"/>
              <a:t> 회피를 하거나 기본공격을 </a:t>
            </a:r>
            <a:r>
              <a:rPr lang="ko-KR" altLang="en-US" sz="1600" dirty="0" err="1"/>
              <a:t>할때</a:t>
            </a:r>
            <a:r>
              <a:rPr lang="ko-KR" altLang="en-US" sz="1600" dirty="0"/>
              <a:t> 사용이 된다</a:t>
            </a:r>
            <a:r>
              <a:rPr lang="en-US" altLang="ko-KR" sz="16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/>
              <a:t>마나는 스킬을 사용할 때 사용한다</a:t>
            </a:r>
            <a:r>
              <a:rPr lang="en-US" altLang="ko-KR" sz="16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/>
              <a:t>레벨업을 </a:t>
            </a:r>
            <a:r>
              <a:rPr lang="ko-KR" altLang="en-US" sz="1600" dirty="0" err="1"/>
              <a:t>하게되면</a:t>
            </a:r>
            <a:r>
              <a:rPr lang="ko-KR" altLang="en-US" sz="1600" dirty="0"/>
              <a:t> 체력과 </a:t>
            </a:r>
            <a:r>
              <a:rPr lang="ko-KR" altLang="en-US" sz="1600" dirty="0" err="1"/>
              <a:t>스테미나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마나가</a:t>
            </a:r>
            <a:r>
              <a:rPr lang="ko-KR" altLang="en-US" sz="1600" dirty="0"/>
              <a:t> </a:t>
            </a:r>
            <a:r>
              <a:rPr lang="en-US" altLang="ko-KR" sz="1600" dirty="0"/>
              <a:t>10</a:t>
            </a:r>
            <a:r>
              <a:rPr lang="ko-KR" altLang="en-US" sz="1600" dirty="0"/>
              <a:t>씩 증가한다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4387300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260404B-C857-CD80-2F65-284C113AD524}"/>
              </a:ext>
            </a:extLst>
          </p:cNvPr>
          <p:cNvSpPr/>
          <p:nvPr/>
        </p:nvSpPr>
        <p:spPr>
          <a:xfrm>
            <a:off x="127000" y="127000"/>
            <a:ext cx="11938000" cy="6604000"/>
          </a:xfrm>
          <a:prstGeom prst="roundRect">
            <a:avLst>
              <a:gd name="adj" fmla="val 5509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F2192C-240E-EE47-F7BD-2417BC9C06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877"/>
          <a:stretch/>
        </p:blipFill>
        <p:spPr>
          <a:xfrm>
            <a:off x="126999" y="127430"/>
            <a:ext cx="1398398" cy="66031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401D67-BD9E-1707-D27F-735A5189321E}"/>
              </a:ext>
            </a:extLst>
          </p:cNvPr>
          <p:cNvSpPr txBox="1"/>
          <p:nvPr/>
        </p:nvSpPr>
        <p:spPr>
          <a:xfrm>
            <a:off x="126999" y="787166"/>
            <a:ext cx="13410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2.</a:t>
            </a:r>
            <a:r>
              <a:rPr lang="ko-KR" altLang="en-US" sz="1400" b="1" dirty="0"/>
              <a:t>게임 플레이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A89E7D2-50B4-3BB7-3905-6225E74D0690}"/>
              </a:ext>
            </a:extLst>
          </p:cNvPr>
          <p:cNvSpPr/>
          <p:nvPr/>
        </p:nvSpPr>
        <p:spPr>
          <a:xfrm>
            <a:off x="83656" y="1549517"/>
            <a:ext cx="1475532" cy="18460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898E33-9C48-9215-D6FF-6DA73C3CEA84}"/>
              </a:ext>
            </a:extLst>
          </p:cNvPr>
          <p:cNvSpPr txBox="1"/>
          <p:nvPr/>
        </p:nvSpPr>
        <p:spPr>
          <a:xfrm>
            <a:off x="170343" y="1142498"/>
            <a:ext cx="13983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조작법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플레이 방식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/>
              <a:t>전투 시스템</a:t>
            </a:r>
            <a:endParaRPr lang="en-US" altLang="ko-KR" sz="12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60114E-9192-40A4-9D64-619F2FC31F92}"/>
              </a:ext>
            </a:extLst>
          </p:cNvPr>
          <p:cNvSpPr txBox="1"/>
          <p:nvPr/>
        </p:nvSpPr>
        <p:spPr>
          <a:xfrm>
            <a:off x="1788019" y="370171"/>
            <a:ext cx="26548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전투 시스템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93216EF9-D7CA-7BA5-427C-FA159154F39B}"/>
              </a:ext>
            </a:extLst>
          </p:cNvPr>
          <p:cNvSpPr/>
          <p:nvPr/>
        </p:nvSpPr>
        <p:spPr>
          <a:xfrm>
            <a:off x="1644242" y="1173930"/>
            <a:ext cx="10226180" cy="5313899"/>
          </a:xfrm>
          <a:prstGeom prst="roundRect">
            <a:avLst>
              <a:gd name="adj" fmla="val 10338"/>
            </a:avLst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EAC7D7E-23C9-F29C-9381-66158CD194EF}"/>
              </a:ext>
            </a:extLst>
          </p:cNvPr>
          <p:cNvSpPr txBox="1"/>
          <p:nvPr/>
        </p:nvSpPr>
        <p:spPr>
          <a:xfrm>
            <a:off x="1972577" y="1323775"/>
            <a:ext cx="1524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상세 설명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7FCBB65-7291-6877-D9EA-CA359F5EC725}"/>
              </a:ext>
            </a:extLst>
          </p:cNvPr>
          <p:cNvSpPr txBox="1"/>
          <p:nvPr/>
        </p:nvSpPr>
        <p:spPr>
          <a:xfrm>
            <a:off x="1723236" y="1866520"/>
            <a:ext cx="101005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dirty="0" err="1"/>
              <a:t>무기별</a:t>
            </a:r>
            <a:r>
              <a:rPr lang="ko-KR" altLang="en-US" sz="1600" dirty="0"/>
              <a:t> </a:t>
            </a:r>
            <a:r>
              <a:rPr lang="en-US" altLang="ko-KR" sz="1600" dirty="0"/>
              <a:t>3</a:t>
            </a:r>
            <a:r>
              <a:rPr lang="ko-KR" altLang="en-US" sz="1600" dirty="0"/>
              <a:t>가지 스킬이 존재</a:t>
            </a:r>
            <a:endParaRPr lang="en-US" altLang="ko-KR" sz="1600" dirty="0"/>
          </a:p>
          <a:p>
            <a:pPr marL="285750" indent="-285750">
              <a:buFontTx/>
              <a:buChar char="-"/>
            </a:pPr>
            <a:r>
              <a:rPr lang="ko-KR" altLang="en-US" sz="1600" dirty="0"/>
              <a:t>스킬들은 </a:t>
            </a:r>
            <a:r>
              <a:rPr lang="ko-KR" altLang="en-US" sz="1600" dirty="0" err="1"/>
              <a:t>아티펙트를</a:t>
            </a:r>
            <a:r>
              <a:rPr lang="ko-KR" altLang="en-US" sz="1600" dirty="0"/>
              <a:t> 통하여 강화 가능</a:t>
            </a:r>
            <a:endParaRPr lang="en-US" altLang="ko-KR" sz="1600" dirty="0"/>
          </a:p>
          <a:p>
            <a:pPr marL="285750" indent="-285750">
              <a:buFontTx/>
              <a:buChar char="-"/>
            </a:pPr>
            <a:r>
              <a:rPr lang="ko-KR" altLang="en-US" sz="1600" dirty="0"/>
              <a:t>데미지 공식</a:t>
            </a:r>
            <a:r>
              <a:rPr lang="en-US" altLang="ko-KR" sz="1600" dirty="0"/>
              <a:t> </a:t>
            </a:r>
            <a:r>
              <a:rPr lang="en-US" altLang="ko-KR" sz="1600" dirty="0"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: (</a:t>
            </a:r>
            <a:r>
              <a:rPr lang="ko-KR" altLang="ko-KR" sz="16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공격력 </a:t>
            </a:r>
            <a:r>
              <a:rPr lang="en-US" altLang="ko-KR" sz="16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* </a:t>
            </a:r>
            <a:r>
              <a:rPr lang="ko-KR" altLang="ko-KR" sz="1600" dirty="0" err="1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스킬계수</a:t>
            </a:r>
            <a:r>
              <a:rPr lang="en-US" altLang="ko-KR" sz="16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) – </a:t>
            </a:r>
            <a:r>
              <a:rPr lang="ko-KR" altLang="ko-KR" sz="16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몬스터의 방어력</a:t>
            </a:r>
            <a:endParaRPr lang="en-US" altLang="ko-KR" sz="1600" dirty="0">
              <a:effectLst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34766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260404B-C857-CD80-2F65-284C113AD524}"/>
              </a:ext>
            </a:extLst>
          </p:cNvPr>
          <p:cNvSpPr/>
          <p:nvPr/>
        </p:nvSpPr>
        <p:spPr>
          <a:xfrm>
            <a:off x="127000" y="127000"/>
            <a:ext cx="11938000" cy="6604000"/>
          </a:xfrm>
          <a:prstGeom prst="roundRect">
            <a:avLst>
              <a:gd name="adj" fmla="val 5509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FD57432E-AF07-B4F7-B202-86014C817B2C}"/>
              </a:ext>
            </a:extLst>
          </p:cNvPr>
          <p:cNvSpPr/>
          <p:nvPr/>
        </p:nvSpPr>
        <p:spPr>
          <a:xfrm>
            <a:off x="219512" y="260137"/>
            <a:ext cx="11752976" cy="813732"/>
          </a:xfrm>
          <a:prstGeom prst="roundRect">
            <a:avLst>
              <a:gd name="adj" fmla="val 50000"/>
            </a:avLst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>
                <a:solidFill>
                  <a:schemeClr val="tx1"/>
                </a:solidFill>
              </a:rPr>
              <a:t>목차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8BDC3CC2-5595-6E7A-BD2C-B1C40D32D5CA}"/>
              </a:ext>
            </a:extLst>
          </p:cNvPr>
          <p:cNvGrpSpPr/>
          <p:nvPr/>
        </p:nvGrpSpPr>
        <p:grpSpPr>
          <a:xfrm>
            <a:off x="579481" y="2028738"/>
            <a:ext cx="2273416" cy="3238150"/>
            <a:chOff x="579481" y="1809925"/>
            <a:chExt cx="2273416" cy="3238150"/>
          </a:xfrm>
        </p:grpSpPr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0A502162-7AB1-58E6-8117-EB8FCF045FDC}"/>
                </a:ext>
              </a:extLst>
            </p:cNvPr>
            <p:cNvSpPr/>
            <p:nvPr/>
          </p:nvSpPr>
          <p:spPr>
            <a:xfrm>
              <a:off x="579481" y="1809925"/>
              <a:ext cx="2273416" cy="3238150"/>
            </a:xfrm>
            <a:prstGeom prst="round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marL="285750" indent="-285750">
                <a:buFont typeface="Wingdings" panose="05000000000000000000" pitchFamily="2" charset="2"/>
                <a:buChar char="l"/>
              </a:pPr>
              <a:r>
                <a:rPr lang="ko-KR" altLang="en-US" sz="1600" dirty="0">
                  <a:solidFill>
                    <a:schemeClr val="tx1"/>
                  </a:solidFill>
                </a:rPr>
                <a:t>장르</a:t>
              </a:r>
              <a:endParaRPr lang="en-US" altLang="ko-KR" sz="1600" dirty="0">
                <a:solidFill>
                  <a:schemeClr val="tx1"/>
                </a:solidFill>
              </a:endParaRPr>
            </a:p>
            <a:p>
              <a:pPr marL="285750" indent="-285750">
                <a:buFont typeface="Wingdings" panose="05000000000000000000" pitchFamily="2" charset="2"/>
                <a:buChar char="l"/>
              </a:pPr>
              <a:r>
                <a:rPr lang="ko-KR" altLang="en-US" sz="1600" dirty="0">
                  <a:solidFill>
                    <a:schemeClr val="tx1"/>
                  </a:solidFill>
                </a:rPr>
                <a:t>게임 컨셉</a:t>
              </a:r>
              <a:endParaRPr lang="en-US" altLang="ko-KR" sz="1600" dirty="0">
                <a:solidFill>
                  <a:schemeClr val="tx1"/>
                </a:solidFill>
              </a:endParaRPr>
            </a:p>
            <a:p>
              <a:pPr marL="285750" indent="-285750">
                <a:buFont typeface="Wingdings" panose="05000000000000000000" pitchFamily="2" charset="2"/>
                <a:buChar char="l"/>
              </a:pPr>
              <a:r>
                <a:rPr lang="ko-KR" altLang="en-US" sz="1600" dirty="0">
                  <a:solidFill>
                    <a:schemeClr val="tx1"/>
                  </a:solidFill>
                </a:rPr>
                <a:t>플레이 요약</a:t>
              </a:r>
              <a:endParaRPr lang="en-US" altLang="ko-KR" sz="1600" dirty="0">
                <a:solidFill>
                  <a:schemeClr val="tx1"/>
                </a:solidFill>
              </a:endParaRPr>
            </a:p>
            <a:p>
              <a:pPr marL="285750" indent="-285750">
                <a:buFont typeface="Wingdings" panose="05000000000000000000" pitchFamily="2" charset="2"/>
                <a:buChar char="l"/>
              </a:pPr>
              <a:r>
                <a:rPr lang="ko-KR" altLang="en-US" sz="1600" dirty="0">
                  <a:solidFill>
                    <a:schemeClr val="tx1"/>
                  </a:solidFill>
                </a:rPr>
                <a:t>주요 요소</a:t>
              </a:r>
              <a:endParaRPr lang="en-US" altLang="ko-KR" sz="1600" dirty="0">
                <a:solidFill>
                  <a:schemeClr val="tx1"/>
                </a:solidFill>
              </a:endParaRPr>
            </a:p>
          </p:txBody>
        </p:sp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65E91F7F-34AA-18FE-C787-B51580678880}"/>
                </a:ext>
              </a:extLst>
            </p:cNvPr>
            <p:cNvSpPr/>
            <p:nvPr/>
          </p:nvSpPr>
          <p:spPr>
            <a:xfrm>
              <a:off x="646913" y="1905389"/>
              <a:ext cx="2138552" cy="670031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40000"/>
                <a:lumOff val="6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solidFill>
                    <a:schemeClr val="tx1"/>
                  </a:solidFill>
                </a:rPr>
                <a:t>1.</a:t>
              </a:r>
              <a:r>
                <a:rPr lang="ko-KR" altLang="en-US" sz="2400" b="1" dirty="0">
                  <a:solidFill>
                    <a:schemeClr val="tx1"/>
                  </a:solidFill>
                </a:rPr>
                <a:t>게임 개요</a:t>
              </a: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0021D586-A0D0-FEF9-6E91-CF8E7C96E84F}"/>
              </a:ext>
            </a:extLst>
          </p:cNvPr>
          <p:cNvGrpSpPr/>
          <p:nvPr/>
        </p:nvGrpSpPr>
        <p:grpSpPr>
          <a:xfrm>
            <a:off x="3476878" y="2028738"/>
            <a:ext cx="2273416" cy="3238150"/>
            <a:chOff x="579481" y="1809925"/>
            <a:chExt cx="2273416" cy="3238150"/>
          </a:xfrm>
        </p:grpSpPr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DA4A5EF-C6C6-4988-BFBD-ADE03914AF10}"/>
                </a:ext>
              </a:extLst>
            </p:cNvPr>
            <p:cNvSpPr/>
            <p:nvPr/>
          </p:nvSpPr>
          <p:spPr>
            <a:xfrm>
              <a:off x="579481" y="1809925"/>
              <a:ext cx="2273416" cy="3238150"/>
            </a:xfrm>
            <a:prstGeom prst="round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marL="285750" indent="-285750">
                <a:buFont typeface="Wingdings" panose="05000000000000000000" pitchFamily="2" charset="2"/>
                <a:buChar char="l"/>
              </a:pPr>
              <a:r>
                <a:rPr lang="ko-KR" altLang="en-US" sz="1600" dirty="0">
                  <a:solidFill>
                    <a:schemeClr val="tx1"/>
                  </a:solidFill>
                </a:rPr>
                <a:t>조작법</a:t>
              </a:r>
              <a:endParaRPr lang="en-US" altLang="ko-KR" sz="1600" dirty="0">
                <a:solidFill>
                  <a:schemeClr val="tx1"/>
                </a:solidFill>
              </a:endParaRPr>
            </a:p>
            <a:p>
              <a:pPr marL="285750" indent="-285750">
                <a:buFont typeface="Wingdings" panose="05000000000000000000" pitchFamily="2" charset="2"/>
                <a:buChar char="l"/>
              </a:pPr>
              <a:r>
                <a:rPr lang="ko-KR" altLang="en-US" sz="1600" dirty="0">
                  <a:solidFill>
                    <a:schemeClr val="tx1"/>
                  </a:solidFill>
                </a:rPr>
                <a:t>플레이 방식</a:t>
              </a:r>
              <a:endParaRPr lang="en-US" altLang="ko-KR" sz="1600" dirty="0">
                <a:solidFill>
                  <a:schemeClr val="tx1"/>
                </a:solidFill>
              </a:endParaRPr>
            </a:p>
            <a:p>
              <a:pPr marL="285750" indent="-285750">
                <a:buFont typeface="Wingdings" panose="05000000000000000000" pitchFamily="2" charset="2"/>
                <a:buChar char="l"/>
              </a:pPr>
              <a:r>
                <a:rPr lang="ko-KR" altLang="en-US" sz="1600" dirty="0">
                  <a:solidFill>
                    <a:schemeClr val="tx1"/>
                  </a:solidFill>
                </a:rPr>
                <a:t>전투 시스템</a:t>
              </a:r>
              <a:endParaRPr lang="en-US" altLang="ko-KR" sz="1600" dirty="0">
                <a:solidFill>
                  <a:schemeClr val="tx1"/>
                </a:solidFill>
              </a:endParaRPr>
            </a:p>
          </p:txBody>
        </p:sp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874616DD-94D8-EA83-688C-563E1A3AB843}"/>
                </a:ext>
              </a:extLst>
            </p:cNvPr>
            <p:cNvSpPr/>
            <p:nvPr/>
          </p:nvSpPr>
          <p:spPr>
            <a:xfrm>
              <a:off x="646913" y="1905389"/>
              <a:ext cx="2138552" cy="670031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40000"/>
                <a:lumOff val="6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solidFill>
                    <a:schemeClr val="tx1"/>
                  </a:solidFill>
                </a:rPr>
                <a:t>2.</a:t>
              </a:r>
              <a:r>
                <a:rPr lang="ko-KR" altLang="en-US" sz="2000" b="1" dirty="0">
                  <a:solidFill>
                    <a:schemeClr val="tx1"/>
                  </a:solidFill>
                </a:rPr>
                <a:t>게임 플레이</a:t>
              </a: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E773118A-6E6F-ED46-9446-8AED6E8F8F39}"/>
              </a:ext>
            </a:extLst>
          </p:cNvPr>
          <p:cNvGrpSpPr/>
          <p:nvPr/>
        </p:nvGrpSpPr>
        <p:grpSpPr>
          <a:xfrm>
            <a:off x="6374275" y="2028738"/>
            <a:ext cx="2273416" cy="3238150"/>
            <a:chOff x="579481" y="1809925"/>
            <a:chExt cx="2273416" cy="3238150"/>
          </a:xfrm>
        </p:grpSpPr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D3F60C6C-4A34-6375-CA14-2F95A811D7B9}"/>
                </a:ext>
              </a:extLst>
            </p:cNvPr>
            <p:cNvSpPr/>
            <p:nvPr/>
          </p:nvSpPr>
          <p:spPr>
            <a:xfrm>
              <a:off x="579481" y="1809925"/>
              <a:ext cx="2273416" cy="3238150"/>
            </a:xfrm>
            <a:prstGeom prst="round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marL="285750" indent="-285750">
                <a:buFont typeface="Wingdings" panose="05000000000000000000" pitchFamily="2" charset="2"/>
                <a:buChar char="l"/>
              </a:pPr>
              <a:r>
                <a:rPr lang="ko-KR" altLang="en-US" sz="1600" dirty="0">
                  <a:solidFill>
                    <a:schemeClr val="tx1"/>
                  </a:solidFill>
                </a:rPr>
                <a:t>무기</a:t>
              </a:r>
              <a:endParaRPr lang="en-US" altLang="ko-KR" sz="1600" dirty="0">
                <a:solidFill>
                  <a:schemeClr val="tx1"/>
                </a:solidFill>
              </a:endParaRPr>
            </a:p>
            <a:p>
              <a:pPr marL="285750" indent="-285750">
                <a:buFont typeface="Wingdings" panose="05000000000000000000" pitchFamily="2" charset="2"/>
                <a:buChar char="l"/>
              </a:pPr>
              <a:r>
                <a:rPr lang="ko-KR" altLang="en-US" sz="1600" dirty="0">
                  <a:solidFill>
                    <a:schemeClr val="tx1"/>
                  </a:solidFill>
                </a:rPr>
                <a:t>장신구</a:t>
              </a:r>
              <a:endParaRPr lang="en-US" altLang="ko-KR" sz="1600" dirty="0">
                <a:solidFill>
                  <a:schemeClr val="tx1"/>
                </a:solidFill>
              </a:endParaRPr>
            </a:p>
            <a:p>
              <a:pPr marL="285750" indent="-285750">
                <a:buFont typeface="Wingdings" panose="05000000000000000000" pitchFamily="2" charset="2"/>
                <a:buChar char="l"/>
              </a:pPr>
              <a:r>
                <a:rPr lang="ko-KR" altLang="en-US" sz="1600" dirty="0">
                  <a:solidFill>
                    <a:schemeClr val="tx1"/>
                  </a:solidFill>
                </a:rPr>
                <a:t>아티펙트</a:t>
              </a:r>
              <a:endParaRPr lang="en-US" altLang="ko-KR" sz="1600" dirty="0">
                <a:solidFill>
                  <a:schemeClr val="tx1"/>
                </a:solidFill>
              </a:endParaRPr>
            </a:p>
            <a:p>
              <a:pPr marL="285750" indent="-285750">
                <a:buFont typeface="Wingdings" panose="05000000000000000000" pitchFamily="2" charset="2"/>
                <a:buChar char="l"/>
              </a:pPr>
              <a:r>
                <a:rPr lang="ko-KR" altLang="en-US" sz="1600" dirty="0">
                  <a:solidFill>
                    <a:schemeClr val="tx1"/>
                  </a:solidFill>
                </a:rPr>
                <a:t>의뢰</a:t>
              </a:r>
              <a:endParaRPr lang="en-US" altLang="ko-KR" sz="1600" dirty="0">
                <a:solidFill>
                  <a:schemeClr val="tx1"/>
                </a:solidFill>
              </a:endParaRPr>
            </a:p>
          </p:txBody>
        </p:sp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03DF9C1A-8543-231D-180B-48E1815A7BA8}"/>
                </a:ext>
              </a:extLst>
            </p:cNvPr>
            <p:cNvSpPr/>
            <p:nvPr/>
          </p:nvSpPr>
          <p:spPr>
            <a:xfrm>
              <a:off x="646913" y="1905389"/>
              <a:ext cx="2138552" cy="670031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40000"/>
                <a:lumOff val="6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solidFill>
                    <a:schemeClr val="tx1"/>
                  </a:solidFill>
                </a:rPr>
                <a:t>3.</a:t>
              </a:r>
              <a:r>
                <a:rPr lang="ko-KR" altLang="en-US" sz="2400" b="1" dirty="0">
                  <a:solidFill>
                    <a:schemeClr val="tx1"/>
                  </a:solidFill>
                </a:rPr>
                <a:t>아이템</a:t>
              </a: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A71E1EE-7D7C-B57B-64CE-D45E4BBB3D31}"/>
              </a:ext>
            </a:extLst>
          </p:cNvPr>
          <p:cNvGrpSpPr/>
          <p:nvPr/>
        </p:nvGrpSpPr>
        <p:grpSpPr>
          <a:xfrm>
            <a:off x="9271671" y="2028738"/>
            <a:ext cx="2273416" cy="3238150"/>
            <a:chOff x="579481" y="1809925"/>
            <a:chExt cx="2273416" cy="3238150"/>
          </a:xfrm>
        </p:grpSpPr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317975D2-B4AB-AE49-5A6A-D005F95FB66C}"/>
                </a:ext>
              </a:extLst>
            </p:cNvPr>
            <p:cNvSpPr/>
            <p:nvPr/>
          </p:nvSpPr>
          <p:spPr>
            <a:xfrm>
              <a:off x="579481" y="1809925"/>
              <a:ext cx="2273416" cy="3238150"/>
            </a:xfrm>
            <a:prstGeom prst="round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marL="285750" indent="-285750">
                <a:buFont typeface="Wingdings" panose="05000000000000000000" pitchFamily="2" charset="2"/>
                <a:buChar char="l"/>
              </a:pPr>
              <a:r>
                <a:rPr lang="ko-KR" altLang="en-US" dirty="0">
                  <a:solidFill>
                    <a:schemeClr val="tx1"/>
                  </a:solidFill>
                </a:rPr>
                <a:t>전체 지도</a:t>
              </a:r>
              <a:endParaRPr lang="en-US" altLang="ko-KR" dirty="0">
                <a:solidFill>
                  <a:schemeClr val="tx1"/>
                </a:solidFill>
              </a:endParaRPr>
            </a:p>
            <a:p>
              <a:pPr marL="285750" indent="-285750">
                <a:buFont typeface="Wingdings" panose="05000000000000000000" pitchFamily="2" charset="2"/>
                <a:buChar char="l"/>
              </a:pPr>
              <a:r>
                <a:rPr lang="ko-KR" altLang="en-US" dirty="0">
                  <a:solidFill>
                    <a:schemeClr val="tx1"/>
                  </a:solidFill>
                </a:rPr>
                <a:t>지역별 컨셉</a:t>
              </a:r>
              <a:endParaRPr lang="en-US" altLang="ko-KR" dirty="0">
                <a:solidFill>
                  <a:schemeClr val="tx1"/>
                </a:solidFill>
              </a:endParaRPr>
            </a:p>
          </p:txBody>
        </p:sp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33023605-18DA-2DB8-2EC2-5B234252E59F}"/>
                </a:ext>
              </a:extLst>
            </p:cNvPr>
            <p:cNvSpPr/>
            <p:nvPr/>
          </p:nvSpPr>
          <p:spPr>
            <a:xfrm>
              <a:off x="646913" y="1905389"/>
              <a:ext cx="2138552" cy="670031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40000"/>
                <a:lumOff val="6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solidFill>
                    <a:schemeClr val="tx1"/>
                  </a:solidFill>
                </a:rPr>
                <a:t>4.</a:t>
              </a:r>
              <a:r>
                <a:rPr lang="ko-KR" altLang="en-US" sz="2000" b="1" dirty="0">
                  <a:solidFill>
                    <a:schemeClr val="tx1"/>
                  </a:solidFill>
                </a:rPr>
                <a:t>지역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072105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260404B-C857-CD80-2F65-284C113AD524}"/>
              </a:ext>
            </a:extLst>
          </p:cNvPr>
          <p:cNvSpPr/>
          <p:nvPr/>
        </p:nvSpPr>
        <p:spPr>
          <a:xfrm>
            <a:off x="127000" y="127000"/>
            <a:ext cx="11938000" cy="6604000"/>
          </a:xfrm>
          <a:prstGeom prst="roundRect">
            <a:avLst>
              <a:gd name="adj" fmla="val 5509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FD57432E-AF07-B4F7-B202-86014C817B2C}"/>
              </a:ext>
            </a:extLst>
          </p:cNvPr>
          <p:cNvSpPr/>
          <p:nvPr/>
        </p:nvSpPr>
        <p:spPr>
          <a:xfrm>
            <a:off x="127000" y="127000"/>
            <a:ext cx="4738615" cy="6604000"/>
          </a:xfrm>
          <a:prstGeom prst="roundRect">
            <a:avLst>
              <a:gd name="adj" fmla="val 7339"/>
            </a:avLst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5400" b="1" dirty="0">
                <a:solidFill>
                  <a:schemeClr val="tx1"/>
                </a:solidFill>
              </a:rPr>
              <a:t>3.</a:t>
            </a:r>
            <a:r>
              <a:rPr lang="ko-KR" altLang="en-US" sz="5400" b="1" dirty="0">
                <a:solidFill>
                  <a:schemeClr val="tx1"/>
                </a:solidFill>
              </a:rPr>
              <a:t> 아이템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520840-90B4-CDB8-FC0F-63DA5E39278E}"/>
              </a:ext>
            </a:extLst>
          </p:cNvPr>
          <p:cNvSpPr txBox="1"/>
          <p:nvPr/>
        </p:nvSpPr>
        <p:spPr>
          <a:xfrm>
            <a:off x="5220515" y="1443841"/>
            <a:ext cx="557611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3600" b="1" dirty="0"/>
              <a:t>무기</a:t>
            </a:r>
            <a:endParaRPr lang="en-US" altLang="ko-KR" sz="3600" b="1" dirty="0"/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ko-KR" sz="3600" b="1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3600" b="1" dirty="0"/>
              <a:t>장신구</a:t>
            </a:r>
            <a:endParaRPr lang="en-US" altLang="ko-KR" sz="3600" b="1" dirty="0"/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ko-KR" sz="3600" b="1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3600" b="1" dirty="0"/>
              <a:t>아티펙트</a:t>
            </a:r>
            <a:endParaRPr lang="en-US" altLang="ko-KR" sz="3600" b="1" dirty="0"/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ko-KR" sz="3600" b="1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3600" b="1" dirty="0"/>
              <a:t>의뢰</a:t>
            </a:r>
            <a:endParaRPr lang="en-US" altLang="ko-KR" sz="3600" b="1" dirty="0"/>
          </a:p>
        </p:txBody>
      </p:sp>
    </p:spTree>
    <p:extLst>
      <p:ext uri="{BB962C8B-B14F-4D97-AF65-F5344CB8AC3E}">
        <p14:creationId xmlns:p14="http://schemas.microsoft.com/office/powerpoint/2010/main" val="31890219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260404B-C857-CD80-2F65-284C113AD524}"/>
              </a:ext>
            </a:extLst>
          </p:cNvPr>
          <p:cNvSpPr/>
          <p:nvPr/>
        </p:nvSpPr>
        <p:spPr>
          <a:xfrm>
            <a:off x="127000" y="127000"/>
            <a:ext cx="11938000" cy="6604000"/>
          </a:xfrm>
          <a:prstGeom prst="roundRect">
            <a:avLst>
              <a:gd name="adj" fmla="val 5509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F2192C-240E-EE47-F7BD-2417BC9C06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877"/>
          <a:stretch/>
        </p:blipFill>
        <p:spPr>
          <a:xfrm>
            <a:off x="126999" y="127430"/>
            <a:ext cx="1398398" cy="66031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401D67-BD9E-1707-D27F-735A5189321E}"/>
              </a:ext>
            </a:extLst>
          </p:cNvPr>
          <p:cNvSpPr txBox="1"/>
          <p:nvPr/>
        </p:nvSpPr>
        <p:spPr>
          <a:xfrm>
            <a:off x="126999" y="787166"/>
            <a:ext cx="13410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3.</a:t>
            </a:r>
            <a:r>
              <a:rPr lang="ko-KR" altLang="en-US" sz="1600" b="1" dirty="0"/>
              <a:t>아이템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A89E7D2-50B4-3BB7-3905-6225E74D0690}"/>
              </a:ext>
            </a:extLst>
          </p:cNvPr>
          <p:cNvSpPr/>
          <p:nvPr/>
        </p:nvSpPr>
        <p:spPr>
          <a:xfrm>
            <a:off x="83656" y="1182848"/>
            <a:ext cx="1475532" cy="18460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898E33-9C48-9215-D6FF-6DA73C3CEA84}"/>
              </a:ext>
            </a:extLst>
          </p:cNvPr>
          <p:cNvSpPr txBox="1"/>
          <p:nvPr/>
        </p:nvSpPr>
        <p:spPr>
          <a:xfrm>
            <a:off x="170343" y="1142498"/>
            <a:ext cx="13983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tx1"/>
                </a:solidFill>
              </a:rPr>
              <a:t>무기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장신구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아티펙트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의뢰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60114E-9192-40A4-9D64-619F2FC31F92}"/>
              </a:ext>
            </a:extLst>
          </p:cNvPr>
          <p:cNvSpPr txBox="1"/>
          <p:nvPr/>
        </p:nvSpPr>
        <p:spPr>
          <a:xfrm>
            <a:off x="1788019" y="370171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무기</a:t>
            </a: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EC430363-C931-209C-3B1F-634D4001AAF6}"/>
              </a:ext>
            </a:extLst>
          </p:cNvPr>
          <p:cNvSpPr/>
          <p:nvPr/>
        </p:nvSpPr>
        <p:spPr>
          <a:xfrm>
            <a:off x="1788019" y="1308681"/>
            <a:ext cx="2692866" cy="4684196"/>
          </a:xfrm>
          <a:prstGeom prst="roundRect">
            <a:avLst>
              <a:gd name="adj" fmla="val 8567"/>
            </a:avLst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CAFE6BE1-F967-68B2-E076-DA840F58F62A}"/>
              </a:ext>
            </a:extLst>
          </p:cNvPr>
          <p:cNvSpPr/>
          <p:nvPr/>
        </p:nvSpPr>
        <p:spPr>
          <a:xfrm>
            <a:off x="1788019" y="3926046"/>
            <a:ext cx="2692866" cy="704677"/>
          </a:xfrm>
          <a:prstGeom prst="roundRect">
            <a:avLst>
              <a:gd name="adj" fmla="val 20762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solidFill>
                  <a:schemeClr val="tx1"/>
                </a:solidFill>
              </a:rPr>
              <a:t>원거리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8DE39E9-B10E-FB4A-24CC-8DE1D7117179}"/>
              </a:ext>
            </a:extLst>
          </p:cNvPr>
          <p:cNvSpPr txBox="1"/>
          <p:nvPr/>
        </p:nvSpPr>
        <p:spPr>
          <a:xfrm>
            <a:off x="1800603" y="4725810"/>
            <a:ext cx="264367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/>
              <a:t>공격 속도 </a:t>
            </a:r>
            <a:r>
              <a:rPr lang="en-US" altLang="ko-KR" sz="1400" dirty="0"/>
              <a:t>: 6/sec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데미지</a:t>
            </a:r>
            <a:r>
              <a:rPr lang="en-US" altLang="ko-KR" sz="1400" dirty="0"/>
              <a:t>: 10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공격 범위</a:t>
            </a:r>
            <a:r>
              <a:rPr lang="en-US" altLang="ko-KR" sz="1400" dirty="0"/>
              <a:t>: 10M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30</a:t>
            </a:r>
            <a:r>
              <a:rPr lang="ko-KR" altLang="en-US" sz="1400" dirty="0"/>
              <a:t>번 공격 후 재장전</a:t>
            </a:r>
            <a:r>
              <a:rPr lang="en-US" altLang="ko-KR" sz="1400" dirty="0"/>
              <a:t>(0.5</a:t>
            </a:r>
            <a:r>
              <a:rPr lang="ko-KR" altLang="en-US" sz="1400" dirty="0"/>
              <a:t>초</a:t>
            </a:r>
            <a:r>
              <a:rPr lang="en-US" altLang="ko-KR" sz="1400" dirty="0"/>
              <a:t>)</a:t>
            </a: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5283A5BD-F7E5-414D-84FF-60AD18572375}"/>
              </a:ext>
            </a:extLst>
          </p:cNvPr>
          <p:cNvSpPr/>
          <p:nvPr/>
        </p:nvSpPr>
        <p:spPr>
          <a:xfrm>
            <a:off x="5471485" y="1308681"/>
            <a:ext cx="2692866" cy="4684196"/>
          </a:xfrm>
          <a:prstGeom prst="roundRect">
            <a:avLst>
              <a:gd name="adj" fmla="val 8567"/>
            </a:avLst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42786FD6-1FC0-FB8B-61C9-C72EDC87F508}"/>
              </a:ext>
            </a:extLst>
          </p:cNvPr>
          <p:cNvSpPr/>
          <p:nvPr/>
        </p:nvSpPr>
        <p:spPr>
          <a:xfrm>
            <a:off x="5471485" y="3926046"/>
            <a:ext cx="2692866" cy="704677"/>
          </a:xfrm>
          <a:prstGeom prst="roundRect">
            <a:avLst>
              <a:gd name="adj" fmla="val 20762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solidFill>
                  <a:schemeClr val="tx1"/>
                </a:solidFill>
              </a:rPr>
              <a:t>중거리</a:t>
            </a:r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704A2541-62C6-4A76-61E7-4C899B0AAFB0}"/>
              </a:ext>
            </a:extLst>
          </p:cNvPr>
          <p:cNvSpPr/>
          <p:nvPr/>
        </p:nvSpPr>
        <p:spPr>
          <a:xfrm>
            <a:off x="5635071" y="1541460"/>
            <a:ext cx="2365695" cy="2229389"/>
          </a:xfrm>
          <a:prstGeom prst="roundRect">
            <a:avLst/>
          </a:prstGeom>
          <a:solidFill>
            <a:schemeClr val="bg1">
              <a:lumMod val="6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6653A99-AF65-9248-7A80-E4CC66E78A8C}"/>
              </a:ext>
            </a:extLst>
          </p:cNvPr>
          <p:cNvSpPr txBox="1"/>
          <p:nvPr/>
        </p:nvSpPr>
        <p:spPr>
          <a:xfrm>
            <a:off x="5484069" y="4725810"/>
            <a:ext cx="247535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/>
              <a:t>공격 속도 </a:t>
            </a:r>
            <a:r>
              <a:rPr lang="en-US" altLang="ko-KR" sz="1400" dirty="0"/>
              <a:t>: 4/sec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데미지</a:t>
            </a:r>
            <a:r>
              <a:rPr lang="en-US" altLang="ko-KR" sz="1400" dirty="0"/>
              <a:t>: 20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공격 범위</a:t>
            </a:r>
            <a:r>
              <a:rPr lang="en-US" altLang="ko-KR" sz="1400" dirty="0"/>
              <a:t>: 4.5M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공격 시 </a:t>
            </a:r>
            <a:r>
              <a:rPr lang="ko-KR" altLang="en-US" sz="1400" dirty="0" err="1"/>
              <a:t>스테미나</a:t>
            </a:r>
            <a:r>
              <a:rPr lang="ko-KR" altLang="en-US" sz="1400" dirty="0"/>
              <a:t> </a:t>
            </a:r>
            <a:r>
              <a:rPr lang="en-US" altLang="ko-KR" sz="1400" dirty="0"/>
              <a:t>30</a:t>
            </a:r>
            <a:r>
              <a:rPr lang="ko-KR" altLang="en-US" sz="1400" dirty="0"/>
              <a:t>소모</a:t>
            </a:r>
            <a:endParaRPr lang="en-US" altLang="ko-KR" sz="1400" dirty="0"/>
          </a:p>
        </p:txBody>
      </p: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E4EC4650-65EA-747C-E263-F94614851018}"/>
              </a:ext>
            </a:extLst>
          </p:cNvPr>
          <p:cNvGrpSpPr/>
          <p:nvPr/>
        </p:nvGrpSpPr>
        <p:grpSpPr>
          <a:xfrm>
            <a:off x="9154951" y="1308681"/>
            <a:ext cx="2692866" cy="4684196"/>
            <a:chOff x="1788019" y="1308681"/>
            <a:chExt cx="2692866" cy="4684196"/>
          </a:xfrm>
        </p:grpSpPr>
        <p:sp>
          <p:nvSpPr>
            <p:cNvPr id="61" name="사각형: 둥근 모서리 60">
              <a:extLst>
                <a:ext uri="{FF2B5EF4-FFF2-40B4-BE49-F238E27FC236}">
                  <a16:creationId xmlns:a16="http://schemas.microsoft.com/office/drawing/2014/main" id="{FCD4D332-A66A-800E-B920-66DD6E92798D}"/>
                </a:ext>
              </a:extLst>
            </p:cNvPr>
            <p:cNvSpPr/>
            <p:nvPr/>
          </p:nvSpPr>
          <p:spPr>
            <a:xfrm>
              <a:off x="1788019" y="1308681"/>
              <a:ext cx="2692866" cy="4684196"/>
            </a:xfrm>
            <a:prstGeom prst="roundRect">
              <a:avLst>
                <a:gd name="adj" fmla="val 8567"/>
              </a:avLst>
            </a:prstGeom>
            <a:solidFill>
              <a:schemeClr val="bg1">
                <a:lumMod val="8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2" name="사각형: 둥근 모서리 61">
              <a:extLst>
                <a:ext uri="{FF2B5EF4-FFF2-40B4-BE49-F238E27FC236}">
                  <a16:creationId xmlns:a16="http://schemas.microsoft.com/office/drawing/2014/main" id="{BF5F9F74-8268-A290-F999-12C301CF7699}"/>
                </a:ext>
              </a:extLst>
            </p:cNvPr>
            <p:cNvSpPr/>
            <p:nvPr/>
          </p:nvSpPr>
          <p:spPr>
            <a:xfrm>
              <a:off x="1788019" y="3926046"/>
              <a:ext cx="2692866" cy="704677"/>
            </a:xfrm>
            <a:prstGeom prst="roundRect">
              <a:avLst>
                <a:gd name="adj" fmla="val 20762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b="1" dirty="0">
                  <a:solidFill>
                    <a:schemeClr val="tx1"/>
                  </a:solidFill>
                </a:rPr>
                <a:t>근거리</a:t>
              </a:r>
            </a:p>
          </p:txBody>
        </p:sp>
        <p:sp>
          <p:nvSpPr>
            <p:cNvPr id="63" name="사각형: 둥근 모서리 62">
              <a:extLst>
                <a:ext uri="{FF2B5EF4-FFF2-40B4-BE49-F238E27FC236}">
                  <a16:creationId xmlns:a16="http://schemas.microsoft.com/office/drawing/2014/main" id="{C26224AF-F8BF-DEB0-BBD0-75550BE082AC}"/>
                </a:ext>
              </a:extLst>
            </p:cNvPr>
            <p:cNvSpPr/>
            <p:nvPr/>
          </p:nvSpPr>
          <p:spPr>
            <a:xfrm>
              <a:off x="1951605" y="1541460"/>
              <a:ext cx="2365695" cy="2229389"/>
            </a:xfrm>
            <a:prstGeom prst="roundRect">
              <a:avLst/>
            </a:prstGeom>
            <a:solidFill>
              <a:schemeClr val="bg1">
                <a:lumMod val="6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A5A9E3FB-F572-4623-B089-8707CBCF6058}"/>
                </a:ext>
              </a:extLst>
            </p:cNvPr>
            <p:cNvSpPr txBox="1"/>
            <p:nvPr/>
          </p:nvSpPr>
          <p:spPr>
            <a:xfrm>
              <a:off x="1800603" y="4725810"/>
              <a:ext cx="2475358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ko-KR" altLang="en-US" sz="1400" dirty="0"/>
                <a:t>공격 속도 </a:t>
              </a:r>
              <a:r>
                <a:rPr lang="en-US" altLang="ko-KR" sz="1400" dirty="0"/>
                <a:t>: 2/sec</a:t>
              </a:r>
            </a:p>
            <a:p>
              <a:pPr marL="285750" indent="-285750">
                <a:buFontTx/>
                <a:buChar char="-"/>
              </a:pPr>
              <a:r>
                <a:rPr lang="ko-KR" altLang="en-US" sz="1400" dirty="0"/>
                <a:t>데미지</a:t>
              </a:r>
              <a:r>
                <a:rPr lang="en-US" altLang="ko-KR" sz="1400" dirty="0"/>
                <a:t>: 30</a:t>
              </a:r>
            </a:p>
            <a:p>
              <a:pPr marL="285750" indent="-285750">
                <a:buFontTx/>
                <a:buChar char="-"/>
              </a:pPr>
              <a:r>
                <a:rPr lang="ko-KR" altLang="en-US" sz="1400" dirty="0"/>
                <a:t>공격 범위</a:t>
              </a:r>
              <a:r>
                <a:rPr lang="en-US" altLang="ko-KR" sz="1400" dirty="0"/>
                <a:t>: 2M</a:t>
              </a:r>
            </a:p>
            <a:p>
              <a:pPr marL="285750" indent="-285750">
                <a:buFontTx/>
                <a:buChar char="-"/>
              </a:pPr>
              <a:r>
                <a:rPr lang="ko-KR" altLang="en-US" sz="1400" dirty="0"/>
                <a:t>공격 시 </a:t>
              </a:r>
              <a:r>
                <a:rPr lang="ko-KR" altLang="en-US" sz="1400" dirty="0" err="1"/>
                <a:t>스테미나</a:t>
              </a:r>
              <a:r>
                <a:rPr lang="ko-KR" altLang="en-US" sz="1400" dirty="0"/>
                <a:t> </a:t>
              </a:r>
              <a:r>
                <a:rPr lang="en-US" altLang="ko-KR" sz="1400" dirty="0"/>
                <a:t>10</a:t>
              </a:r>
              <a:r>
                <a:rPr lang="ko-KR" altLang="en-US" sz="1400" dirty="0"/>
                <a:t>소모</a:t>
              </a:r>
              <a:endParaRPr lang="en-US" altLang="ko-KR" sz="1400" dirty="0"/>
            </a:p>
          </p:txBody>
        </p:sp>
      </p:grpSp>
      <p:pic>
        <p:nvPicPr>
          <p:cNvPr id="60" name="그래픽 59" descr="검 단색으로 채워진">
            <a:extLst>
              <a:ext uri="{FF2B5EF4-FFF2-40B4-BE49-F238E27FC236}">
                <a16:creationId xmlns:a16="http://schemas.microsoft.com/office/drawing/2014/main" id="{9E1087FA-7324-061F-36E5-B6C2D97081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32759" y="1787529"/>
            <a:ext cx="1737251" cy="1737251"/>
          </a:xfrm>
          <a:prstGeom prst="rect">
            <a:avLst/>
          </a:prstGeom>
        </p:spPr>
      </p:pic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0C044B38-99C0-76C5-A14F-E6D5474F99AC}"/>
              </a:ext>
            </a:extLst>
          </p:cNvPr>
          <p:cNvSpPr/>
          <p:nvPr/>
        </p:nvSpPr>
        <p:spPr>
          <a:xfrm>
            <a:off x="1951605" y="1541460"/>
            <a:ext cx="2365695" cy="2229389"/>
          </a:xfrm>
          <a:prstGeom prst="roundRect">
            <a:avLst/>
          </a:prstGeom>
          <a:solidFill>
            <a:schemeClr val="bg1">
              <a:lumMod val="6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6" name="그림 65">
            <a:extLst>
              <a:ext uri="{FF2B5EF4-FFF2-40B4-BE49-F238E27FC236}">
                <a16:creationId xmlns:a16="http://schemas.microsoft.com/office/drawing/2014/main" id="{07E9481A-5107-95D1-3872-5F70895E81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00000">
            <a:off x="2406984" y="1819629"/>
            <a:ext cx="1673051" cy="1673051"/>
          </a:xfrm>
          <a:prstGeom prst="rect">
            <a:avLst/>
          </a:prstGeom>
        </p:spPr>
      </p:pic>
      <p:pic>
        <p:nvPicPr>
          <p:cNvPr id="69" name="그림 68">
            <a:extLst>
              <a:ext uri="{FF2B5EF4-FFF2-40B4-BE49-F238E27FC236}">
                <a16:creationId xmlns:a16="http://schemas.microsoft.com/office/drawing/2014/main" id="{EE428513-3CE5-2AAB-E055-BCB3B1E881A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5249" y="1863485"/>
            <a:ext cx="1585338" cy="1585338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6F177B21-2590-8504-B6F9-CFC8E2AFDC21}"/>
              </a:ext>
            </a:extLst>
          </p:cNvPr>
          <p:cNvSpPr txBox="1"/>
          <p:nvPr/>
        </p:nvSpPr>
        <p:spPr>
          <a:xfrm>
            <a:off x="1713403" y="956437"/>
            <a:ext cx="101005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※</a:t>
            </a:r>
            <a:r>
              <a:rPr lang="ko-KR" altLang="en-US" sz="1400" dirty="0"/>
              <a:t>각 무기는 기본적으로 지급 되는 무기를 기준으로 작성 되었음</a:t>
            </a:r>
          </a:p>
        </p:txBody>
      </p:sp>
    </p:spTree>
    <p:extLst>
      <p:ext uri="{BB962C8B-B14F-4D97-AF65-F5344CB8AC3E}">
        <p14:creationId xmlns:p14="http://schemas.microsoft.com/office/powerpoint/2010/main" val="4645879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260404B-C857-CD80-2F65-284C113AD524}"/>
              </a:ext>
            </a:extLst>
          </p:cNvPr>
          <p:cNvSpPr/>
          <p:nvPr/>
        </p:nvSpPr>
        <p:spPr>
          <a:xfrm>
            <a:off x="127000" y="127000"/>
            <a:ext cx="11938000" cy="6604000"/>
          </a:xfrm>
          <a:prstGeom prst="roundRect">
            <a:avLst>
              <a:gd name="adj" fmla="val 5509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F2192C-240E-EE47-F7BD-2417BC9C06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877"/>
          <a:stretch/>
        </p:blipFill>
        <p:spPr>
          <a:xfrm>
            <a:off x="126999" y="127430"/>
            <a:ext cx="1398398" cy="66031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401D67-BD9E-1707-D27F-735A5189321E}"/>
              </a:ext>
            </a:extLst>
          </p:cNvPr>
          <p:cNvSpPr txBox="1"/>
          <p:nvPr/>
        </p:nvSpPr>
        <p:spPr>
          <a:xfrm>
            <a:off x="126999" y="787166"/>
            <a:ext cx="13410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3.</a:t>
            </a:r>
            <a:r>
              <a:rPr lang="ko-KR" altLang="en-US" sz="1600" b="1" dirty="0"/>
              <a:t>아이템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A89E7D2-50B4-3BB7-3905-6225E74D0690}"/>
              </a:ext>
            </a:extLst>
          </p:cNvPr>
          <p:cNvSpPr/>
          <p:nvPr/>
        </p:nvSpPr>
        <p:spPr>
          <a:xfrm>
            <a:off x="83656" y="1182848"/>
            <a:ext cx="1475532" cy="18460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898E33-9C48-9215-D6FF-6DA73C3CEA84}"/>
              </a:ext>
            </a:extLst>
          </p:cNvPr>
          <p:cNvSpPr txBox="1"/>
          <p:nvPr/>
        </p:nvSpPr>
        <p:spPr>
          <a:xfrm>
            <a:off x="170343" y="1142498"/>
            <a:ext cx="13983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tx1"/>
                </a:solidFill>
              </a:rPr>
              <a:t>무기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장신구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아티펙트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의뢰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60114E-9192-40A4-9D64-619F2FC31F92}"/>
              </a:ext>
            </a:extLst>
          </p:cNvPr>
          <p:cNvSpPr txBox="1"/>
          <p:nvPr/>
        </p:nvSpPr>
        <p:spPr>
          <a:xfrm>
            <a:off x="1788019" y="370171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무기</a:t>
            </a: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EC430363-C931-209C-3B1F-634D4001AAF6}"/>
              </a:ext>
            </a:extLst>
          </p:cNvPr>
          <p:cNvSpPr/>
          <p:nvPr/>
        </p:nvSpPr>
        <p:spPr>
          <a:xfrm>
            <a:off x="1788019" y="1308681"/>
            <a:ext cx="9788788" cy="4684196"/>
          </a:xfrm>
          <a:prstGeom prst="roundRect">
            <a:avLst>
              <a:gd name="adj" fmla="val 8567"/>
            </a:avLst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CAFE6BE1-F967-68B2-E076-DA840F58F62A}"/>
              </a:ext>
            </a:extLst>
          </p:cNvPr>
          <p:cNvSpPr/>
          <p:nvPr/>
        </p:nvSpPr>
        <p:spPr>
          <a:xfrm>
            <a:off x="1772433" y="3770849"/>
            <a:ext cx="2692866" cy="704677"/>
          </a:xfrm>
          <a:prstGeom prst="roundRect">
            <a:avLst>
              <a:gd name="adj" fmla="val 20762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solidFill>
                  <a:schemeClr val="tx1"/>
                </a:solidFill>
              </a:rPr>
              <a:t>원거리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70DCB8D-B462-6EE8-3740-6208E2573F79}"/>
              </a:ext>
            </a:extLst>
          </p:cNvPr>
          <p:cNvGrpSpPr/>
          <p:nvPr/>
        </p:nvGrpSpPr>
        <p:grpSpPr>
          <a:xfrm>
            <a:off x="1936019" y="1541460"/>
            <a:ext cx="2365695" cy="2229389"/>
            <a:chOff x="1951605" y="1541460"/>
            <a:chExt cx="2365695" cy="2229389"/>
          </a:xfrm>
        </p:grpSpPr>
        <p:sp>
          <p:nvSpPr>
            <p:cNvPr id="36" name="사각형: 둥근 모서리 35">
              <a:extLst>
                <a:ext uri="{FF2B5EF4-FFF2-40B4-BE49-F238E27FC236}">
                  <a16:creationId xmlns:a16="http://schemas.microsoft.com/office/drawing/2014/main" id="{0C044B38-99C0-76C5-A14F-E6D5474F99AC}"/>
                </a:ext>
              </a:extLst>
            </p:cNvPr>
            <p:cNvSpPr/>
            <p:nvPr/>
          </p:nvSpPr>
          <p:spPr>
            <a:xfrm>
              <a:off x="1951605" y="1541460"/>
              <a:ext cx="2365695" cy="2229389"/>
            </a:xfrm>
            <a:prstGeom prst="roundRect">
              <a:avLst/>
            </a:prstGeom>
            <a:solidFill>
              <a:schemeClr val="bg1">
                <a:lumMod val="6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66" name="그림 65">
              <a:extLst>
                <a:ext uri="{FF2B5EF4-FFF2-40B4-BE49-F238E27FC236}">
                  <a16:creationId xmlns:a16="http://schemas.microsoft.com/office/drawing/2014/main" id="{07E9481A-5107-95D1-3872-5F70895E81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00000">
              <a:off x="2406984" y="1819629"/>
              <a:ext cx="1673051" cy="1673051"/>
            </a:xfrm>
            <a:prstGeom prst="rect">
              <a:avLst/>
            </a:prstGeom>
          </p:spPr>
        </p:pic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6F177B21-2590-8504-B6F9-CFC8E2AFDC21}"/>
              </a:ext>
            </a:extLst>
          </p:cNvPr>
          <p:cNvSpPr txBox="1"/>
          <p:nvPr/>
        </p:nvSpPr>
        <p:spPr>
          <a:xfrm>
            <a:off x="1713403" y="956437"/>
            <a:ext cx="101005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※</a:t>
            </a:r>
            <a:r>
              <a:rPr lang="ko-KR" altLang="en-US" sz="1400" dirty="0"/>
              <a:t>모든 스킬은 무기의 공격범위에 영향을 받는다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graphicFrame>
        <p:nvGraphicFramePr>
          <p:cNvPr id="2" name="표 9">
            <a:extLst>
              <a:ext uri="{FF2B5EF4-FFF2-40B4-BE49-F238E27FC236}">
                <a16:creationId xmlns:a16="http://schemas.microsoft.com/office/drawing/2014/main" id="{4A44D8BF-1F88-9358-A46A-5C686AB589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7338104"/>
              </p:ext>
            </p:extLst>
          </p:nvPr>
        </p:nvGraphicFramePr>
        <p:xfrm>
          <a:off x="4465299" y="1541461"/>
          <a:ext cx="6894584" cy="4171443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723646">
                  <a:extLst>
                    <a:ext uri="{9D8B030D-6E8A-4147-A177-3AD203B41FA5}">
                      <a16:colId xmlns:a16="http://schemas.microsoft.com/office/drawing/2014/main" val="3923226839"/>
                    </a:ext>
                  </a:extLst>
                </a:gridCol>
                <a:gridCol w="5170938">
                  <a:extLst>
                    <a:ext uri="{9D8B030D-6E8A-4147-A177-3AD203B41FA5}">
                      <a16:colId xmlns:a16="http://schemas.microsoft.com/office/drawing/2014/main" val="2076353641"/>
                    </a:ext>
                  </a:extLst>
                </a:gridCol>
              </a:tblGrid>
              <a:tr h="6734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스킬 이름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설명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83140658"/>
                  </a:ext>
                </a:extLst>
              </a:tr>
              <a:tr h="11301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쿡 오프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무기를 과열시켜 </a:t>
                      </a:r>
                      <a:r>
                        <a:rPr lang="ko-KR" altLang="en-US" sz="1400" dirty="0">
                          <a:solidFill>
                            <a:srgbClr val="FF0000"/>
                          </a:solidFill>
                        </a:rPr>
                        <a:t>공격속도 </a:t>
                      </a:r>
                      <a:r>
                        <a:rPr lang="en-US" altLang="ko-KR" sz="1400" dirty="0">
                          <a:solidFill>
                            <a:srgbClr val="FF0000"/>
                          </a:solidFill>
                        </a:rPr>
                        <a:t>* 150% </a:t>
                      </a:r>
                      <a:r>
                        <a:rPr lang="ko-KR" altLang="en-US" sz="1400" dirty="0"/>
                        <a:t>만큼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en-US" altLang="ko-KR" sz="1400" dirty="0"/>
                        <a:t>10</a:t>
                      </a:r>
                      <a:r>
                        <a:rPr lang="ko-KR" altLang="en-US" sz="1400" dirty="0"/>
                        <a:t>초 동안 올린다</a:t>
                      </a:r>
                      <a:r>
                        <a:rPr lang="en-US" altLang="ko-KR" sz="1400" dirty="0"/>
                        <a:t>.</a:t>
                      </a:r>
                    </a:p>
                    <a:p>
                      <a:pPr algn="ctr" latinLnBrk="1"/>
                      <a:r>
                        <a:rPr lang="ko-KR" altLang="en-US" sz="1400" dirty="0" err="1"/>
                        <a:t>쿨타임</a:t>
                      </a:r>
                      <a:r>
                        <a:rPr lang="ko-KR" altLang="en-US" sz="1400" dirty="0"/>
                        <a:t> </a:t>
                      </a:r>
                      <a:r>
                        <a:rPr lang="en-US" altLang="ko-KR" sz="1400" dirty="0"/>
                        <a:t>: 20</a:t>
                      </a:r>
                      <a:r>
                        <a:rPr lang="ko-KR" altLang="en-US" sz="1400" dirty="0"/>
                        <a:t>초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9408791"/>
                  </a:ext>
                </a:extLst>
              </a:tr>
              <a:tr h="11301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/>
                        <a:t>버스트</a:t>
                      </a:r>
                      <a:r>
                        <a:rPr lang="ko-KR" altLang="en-US" sz="1600" dirty="0"/>
                        <a:t> 샷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범위 내의 적에게 </a:t>
                      </a:r>
                      <a:r>
                        <a:rPr lang="ko-KR" altLang="en-US" sz="1400" dirty="0">
                          <a:solidFill>
                            <a:srgbClr val="FF0000"/>
                          </a:solidFill>
                        </a:rPr>
                        <a:t>공격력 </a:t>
                      </a:r>
                      <a:r>
                        <a:rPr lang="en-US" altLang="ko-KR" sz="1400" dirty="0">
                          <a:solidFill>
                            <a:srgbClr val="FF0000"/>
                          </a:solidFill>
                        </a:rPr>
                        <a:t>* 150%</a:t>
                      </a:r>
                      <a:r>
                        <a:rPr lang="ko-KR" altLang="en-US" sz="1400" dirty="0"/>
                        <a:t>만큼의</a:t>
                      </a:r>
                      <a:br>
                        <a:rPr lang="en-US" altLang="ko-KR" sz="1400" dirty="0"/>
                      </a:br>
                      <a:r>
                        <a:rPr lang="ko-KR" altLang="en-US" sz="1400" dirty="0"/>
                        <a:t>대미지를 </a:t>
                      </a:r>
                      <a:r>
                        <a:rPr lang="en-US" altLang="ko-KR" sz="1400" dirty="0"/>
                        <a:t>3</a:t>
                      </a:r>
                      <a:r>
                        <a:rPr lang="ko-KR" altLang="en-US" sz="1400" dirty="0"/>
                        <a:t>번 입힌다</a:t>
                      </a:r>
                      <a:r>
                        <a:rPr lang="en-US" altLang="ko-KR" sz="1400" dirty="0"/>
                        <a:t>.</a:t>
                      </a:r>
                    </a:p>
                    <a:p>
                      <a:pPr algn="ctr" latinLnBrk="1"/>
                      <a:r>
                        <a:rPr lang="ko-KR" altLang="en-US" sz="1400" dirty="0" err="1"/>
                        <a:t>쿨타임</a:t>
                      </a:r>
                      <a:r>
                        <a:rPr lang="ko-KR" altLang="en-US" sz="1400" dirty="0"/>
                        <a:t> </a:t>
                      </a:r>
                      <a:r>
                        <a:rPr lang="en-US" altLang="ko-KR" sz="1400" dirty="0"/>
                        <a:t>: 15</a:t>
                      </a:r>
                      <a:r>
                        <a:rPr lang="ko-KR" altLang="en-US" sz="1400" dirty="0"/>
                        <a:t>초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ko-KR" altLang="en-US" sz="1400" dirty="0"/>
                        <a:t>공격 속도의 영향을 받아 빠르게 공격한다</a:t>
                      </a:r>
                      <a:r>
                        <a:rPr lang="en-US" altLang="ko-KR" sz="1400" dirty="0"/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38638585"/>
                  </a:ext>
                </a:extLst>
              </a:tr>
              <a:tr h="12377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/>
                        <a:t>할로우</a:t>
                      </a:r>
                      <a:r>
                        <a:rPr lang="ko-KR" altLang="en-US" sz="1600" dirty="0"/>
                        <a:t> 포인트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투사체를 발사하여 </a:t>
                      </a:r>
                      <a:endParaRPr lang="en-US" altLang="ko-KR" sz="140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1</a:t>
                      </a:r>
                      <a:r>
                        <a:rPr lang="ko-KR" altLang="en-US" sz="1400" dirty="0"/>
                        <a:t>명에게 </a:t>
                      </a:r>
                      <a:r>
                        <a:rPr lang="ko-KR" altLang="en-US" sz="1400" dirty="0">
                          <a:solidFill>
                            <a:srgbClr val="FF0000"/>
                          </a:solidFill>
                        </a:rPr>
                        <a:t>공격력 </a:t>
                      </a:r>
                      <a:r>
                        <a:rPr lang="en-US" altLang="ko-KR" sz="1400" dirty="0">
                          <a:solidFill>
                            <a:srgbClr val="FF0000"/>
                          </a:solidFill>
                        </a:rPr>
                        <a:t>* 500%</a:t>
                      </a:r>
                      <a:r>
                        <a:rPr lang="ko-KR" altLang="en-US" sz="1400" dirty="0"/>
                        <a:t>만큼의 데미지를 입힌다</a:t>
                      </a:r>
                      <a:r>
                        <a:rPr lang="en-US" altLang="ko-KR" sz="1400" dirty="0"/>
                        <a:t>.(</a:t>
                      </a:r>
                      <a:r>
                        <a:rPr lang="ko-KR" altLang="en-US" sz="1400" dirty="0" err="1"/>
                        <a:t>선딜레이</a:t>
                      </a:r>
                      <a:r>
                        <a:rPr lang="en-US" altLang="ko-KR" sz="1400" dirty="0"/>
                        <a:t> 1</a:t>
                      </a:r>
                      <a:r>
                        <a:rPr lang="ko-KR" altLang="en-US" sz="1400" dirty="0"/>
                        <a:t>초</a:t>
                      </a:r>
                      <a:r>
                        <a:rPr lang="en-US" altLang="ko-KR" sz="1400" dirty="0"/>
                        <a:t>)</a:t>
                      </a:r>
                    </a:p>
                    <a:p>
                      <a:pPr algn="ctr" latinLnBrk="1"/>
                      <a:r>
                        <a:rPr lang="ko-KR" altLang="en-US" sz="1400" dirty="0" err="1"/>
                        <a:t>쿨타임</a:t>
                      </a:r>
                      <a:r>
                        <a:rPr lang="ko-KR" altLang="en-US" sz="1400" dirty="0"/>
                        <a:t> </a:t>
                      </a:r>
                      <a:r>
                        <a:rPr lang="en-US" altLang="ko-KR" sz="1400" dirty="0"/>
                        <a:t>: 1</a:t>
                      </a:r>
                      <a:r>
                        <a:rPr lang="ko-KR" altLang="en-US" sz="1400" dirty="0"/>
                        <a:t>분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ko-KR" altLang="en-US" sz="1400" dirty="0"/>
                        <a:t>공격 속도에 비례하여 </a:t>
                      </a:r>
                      <a:r>
                        <a:rPr lang="ko-KR" altLang="en-US" sz="1400" dirty="0" err="1"/>
                        <a:t>선딜레이가</a:t>
                      </a:r>
                      <a:r>
                        <a:rPr lang="ko-KR" altLang="en-US" sz="1400" dirty="0"/>
                        <a:t> 줄어 든다</a:t>
                      </a:r>
                      <a:r>
                        <a:rPr lang="en-US" altLang="ko-KR" sz="1400" dirty="0"/>
                        <a:t>.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4669289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621D9B5-FDAF-0EF0-8DE2-E5447D23DC80}"/>
              </a:ext>
            </a:extLst>
          </p:cNvPr>
          <p:cNvSpPr txBox="1"/>
          <p:nvPr/>
        </p:nvSpPr>
        <p:spPr>
          <a:xfrm>
            <a:off x="1797030" y="4367534"/>
            <a:ext cx="264367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/>
              <a:t>공격 속도 </a:t>
            </a:r>
            <a:r>
              <a:rPr lang="en-US" altLang="ko-KR" sz="1400" dirty="0"/>
              <a:t>: 6/sec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데미지</a:t>
            </a:r>
            <a:r>
              <a:rPr lang="en-US" altLang="ko-KR" sz="1400" dirty="0"/>
              <a:t>: 10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공격 범위</a:t>
            </a:r>
            <a:r>
              <a:rPr lang="en-US" altLang="ko-KR" sz="1400" dirty="0"/>
              <a:t>: 10M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30</a:t>
            </a:r>
            <a:r>
              <a:rPr lang="ko-KR" altLang="en-US" sz="1400" dirty="0"/>
              <a:t>번 공격 후 재장전</a:t>
            </a:r>
            <a:r>
              <a:rPr lang="en-US" altLang="ko-KR" sz="1400" dirty="0"/>
              <a:t>(0.5</a:t>
            </a:r>
            <a:r>
              <a:rPr lang="ko-KR" altLang="en-US" sz="1400" dirty="0"/>
              <a:t>초</a:t>
            </a:r>
            <a:r>
              <a:rPr lang="en-US" altLang="ko-KR" sz="1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5415816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260404B-C857-CD80-2F65-284C113AD524}"/>
              </a:ext>
            </a:extLst>
          </p:cNvPr>
          <p:cNvSpPr/>
          <p:nvPr/>
        </p:nvSpPr>
        <p:spPr>
          <a:xfrm>
            <a:off x="127000" y="127000"/>
            <a:ext cx="11938000" cy="6604000"/>
          </a:xfrm>
          <a:prstGeom prst="roundRect">
            <a:avLst>
              <a:gd name="adj" fmla="val 5509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F2192C-240E-EE47-F7BD-2417BC9C06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877"/>
          <a:stretch/>
        </p:blipFill>
        <p:spPr>
          <a:xfrm>
            <a:off x="126999" y="127430"/>
            <a:ext cx="1398398" cy="66031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401D67-BD9E-1707-D27F-735A5189321E}"/>
              </a:ext>
            </a:extLst>
          </p:cNvPr>
          <p:cNvSpPr txBox="1"/>
          <p:nvPr/>
        </p:nvSpPr>
        <p:spPr>
          <a:xfrm>
            <a:off x="126999" y="787166"/>
            <a:ext cx="13410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3.</a:t>
            </a:r>
            <a:r>
              <a:rPr lang="ko-KR" altLang="en-US" sz="1600" b="1" dirty="0"/>
              <a:t>아이템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A89E7D2-50B4-3BB7-3905-6225E74D0690}"/>
              </a:ext>
            </a:extLst>
          </p:cNvPr>
          <p:cNvSpPr/>
          <p:nvPr/>
        </p:nvSpPr>
        <p:spPr>
          <a:xfrm>
            <a:off x="83656" y="1182848"/>
            <a:ext cx="1475532" cy="18460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898E33-9C48-9215-D6FF-6DA73C3CEA84}"/>
              </a:ext>
            </a:extLst>
          </p:cNvPr>
          <p:cNvSpPr txBox="1"/>
          <p:nvPr/>
        </p:nvSpPr>
        <p:spPr>
          <a:xfrm>
            <a:off x="170343" y="1142498"/>
            <a:ext cx="13983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tx1"/>
                </a:solidFill>
              </a:rPr>
              <a:t>무기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장신구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아티펙트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의뢰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60114E-9192-40A4-9D64-619F2FC31F92}"/>
              </a:ext>
            </a:extLst>
          </p:cNvPr>
          <p:cNvSpPr txBox="1"/>
          <p:nvPr/>
        </p:nvSpPr>
        <p:spPr>
          <a:xfrm>
            <a:off x="1788019" y="370171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무기</a:t>
            </a: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EC430363-C931-209C-3B1F-634D4001AAF6}"/>
              </a:ext>
            </a:extLst>
          </p:cNvPr>
          <p:cNvSpPr/>
          <p:nvPr/>
        </p:nvSpPr>
        <p:spPr>
          <a:xfrm>
            <a:off x="1788019" y="1308681"/>
            <a:ext cx="9788788" cy="4684196"/>
          </a:xfrm>
          <a:prstGeom prst="roundRect">
            <a:avLst>
              <a:gd name="adj" fmla="val 8567"/>
            </a:avLst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CAFE6BE1-F967-68B2-E076-DA840F58F62A}"/>
              </a:ext>
            </a:extLst>
          </p:cNvPr>
          <p:cNvSpPr/>
          <p:nvPr/>
        </p:nvSpPr>
        <p:spPr>
          <a:xfrm>
            <a:off x="1772433" y="3770849"/>
            <a:ext cx="2692866" cy="704677"/>
          </a:xfrm>
          <a:prstGeom prst="roundRect">
            <a:avLst>
              <a:gd name="adj" fmla="val 20762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solidFill>
                  <a:schemeClr val="tx1"/>
                </a:solidFill>
              </a:rPr>
              <a:t>중거리</a:t>
            </a: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0C044B38-99C0-76C5-A14F-E6D5474F99AC}"/>
              </a:ext>
            </a:extLst>
          </p:cNvPr>
          <p:cNvSpPr/>
          <p:nvPr/>
        </p:nvSpPr>
        <p:spPr>
          <a:xfrm>
            <a:off x="1936019" y="1541460"/>
            <a:ext cx="2365695" cy="2229389"/>
          </a:xfrm>
          <a:prstGeom prst="roundRect">
            <a:avLst/>
          </a:prstGeom>
          <a:solidFill>
            <a:schemeClr val="bg1">
              <a:lumMod val="6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21D9B5-FDAF-0EF0-8DE2-E5447D23DC80}"/>
              </a:ext>
            </a:extLst>
          </p:cNvPr>
          <p:cNvSpPr txBox="1"/>
          <p:nvPr/>
        </p:nvSpPr>
        <p:spPr>
          <a:xfrm>
            <a:off x="1797030" y="4367534"/>
            <a:ext cx="2475358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/>
              <a:t>공격 속도 </a:t>
            </a:r>
            <a:r>
              <a:rPr lang="en-US" altLang="ko-KR" sz="1400" dirty="0"/>
              <a:t>: 4/sec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데미지</a:t>
            </a:r>
            <a:r>
              <a:rPr lang="en-US" altLang="ko-KR" sz="1400" dirty="0"/>
              <a:t>: 20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공격 범위</a:t>
            </a:r>
            <a:r>
              <a:rPr lang="en-US" altLang="ko-KR" sz="1400" dirty="0"/>
              <a:t>: 4.5M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공격 시 </a:t>
            </a:r>
            <a:r>
              <a:rPr lang="ko-KR" altLang="en-US" sz="1400" dirty="0" err="1"/>
              <a:t>스테미나</a:t>
            </a:r>
            <a:r>
              <a:rPr lang="ko-KR" altLang="en-US" sz="1400" dirty="0"/>
              <a:t> </a:t>
            </a:r>
            <a:r>
              <a:rPr lang="en-US" altLang="ko-KR" sz="1400" dirty="0"/>
              <a:t>30</a:t>
            </a:r>
            <a:r>
              <a:rPr lang="ko-KR" altLang="en-US" sz="1400" dirty="0"/>
              <a:t>소모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ko-KR" altLang="en-US" sz="1400" dirty="0"/>
              <a:t>스킬 사용시 스택이 쌓임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ko-KR" altLang="en-US" sz="1400" dirty="0"/>
              <a:t>스택은 최대 </a:t>
            </a:r>
            <a:r>
              <a:rPr lang="en-US" altLang="ko-KR" sz="1400" dirty="0"/>
              <a:t>10</a:t>
            </a:r>
            <a:r>
              <a:rPr lang="ko-KR" altLang="en-US" sz="1400" dirty="0"/>
              <a:t>개 쌓임</a:t>
            </a:r>
            <a:endParaRPr lang="en-US" altLang="ko-KR" sz="14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49B9FD8-5DC7-7FEC-10F3-F91FD40CF9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1768" y="1843662"/>
            <a:ext cx="1585338" cy="1585338"/>
          </a:xfrm>
          <a:prstGeom prst="rect">
            <a:avLst/>
          </a:prstGeom>
        </p:spPr>
      </p:pic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DE3335CB-1131-DE35-A277-8B4DAA6680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6402961"/>
              </p:ext>
            </p:extLst>
          </p:nvPr>
        </p:nvGraphicFramePr>
        <p:xfrm>
          <a:off x="4465299" y="1541461"/>
          <a:ext cx="6894584" cy="4171443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723646">
                  <a:extLst>
                    <a:ext uri="{9D8B030D-6E8A-4147-A177-3AD203B41FA5}">
                      <a16:colId xmlns:a16="http://schemas.microsoft.com/office/drawing/2014/main" val="3923226839"/>
                    </a:ext>
                  </a:extLst>
                </a:gridCol>
                <a:gridCol w="5170938">
                  <a:extLst>
                    <a:ext uri="{9D8B030D-6E8A-4147-A177-3AD203B41FA5}">
                      <a16:colId xmlns:a16="http://schemas.microsoft.com/office/drawing/2014/main" val="2076353641"/>
                    </a:ext>
                  </a:extLst>
                </a:gridCol>
              </a:tblGrid>
              <a:tr h="6734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스킬 이름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설명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83140658"/>
                  </a:ext>
                </a:extLst>
              </a:tr>
              <a:tr h="11301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정신 집중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10</a:t>
                      </a:r>
                      <a:r>
                        <a:rPr lang="ko-KR" altLang="en-US" sz="1400" dirty="0"/>
                        <a:t>초 동안 </a:t>
                      </a:r>
                      <a:r>
                        <a:rPr lang="ko-KR" altLang="en-US" sz="1400" dirty="0" err="1">
                          <a:solidFill>
                            <a:srgbClr val="FF0000"/>
                          </a:solidFill>
                        </a:rPr>
                        <a:t>쿨타임이</a:t>
                      </a:r>
                      <a:r>
                        <a:rPr lang="ko-KR" altLang="en-US" sz="14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1400" dirty="0">
                          <a:solidFill>
                            <a:srgbClr val="FF0000"/>
                          </a:solidFill>
                        </a:rPr>
                        <a:t>20%</a:t>
                      </a:r>
                      <a:r>
                        <a:rPr lang="ko-KR" altLang="en-US" sz="14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ko-KR" altLang="en-US" sz="1400" dirty="0"/>
                        <a:t>감소한다</a:t>
                      </a:r>
                      <a:r>
                        <a:rPr lang="en-US" altLang="ko-KR" sz="1400" dirty="0"/>
                        <a:t>.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err="1"/>
                        <a:t>쿨타임</a:t>
                      </a:r>
                      <a:r>
                        <a:rPr lang="en-US" altLang="ko-KR" sz="1400" dirty="0"/>
                        <a:t> : 20</a:t>
                      </a:r>
                      <a:r>
                        <a:rPr lang="ko-KR" altLang="en-US" sz="1400" dirty="0"/>
                        <a:t>초</a:t>
                      </a:r>
                      <a:endParaRPr lang="en-US" altLang="ko-KR" sz="140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해당 스킬은 </a:t>
                      </a:r>
                      <a:r>
                        <a:rPr lang="ko-KR" altLang="en-US" sz="1400" dirty="0" err="1"/>
                        <a:t>쿨타임</a:t>
                      </a:r>
                      <a:r>
                        <a:rPr lang="ko-KR" altLang="en-US" sz="1400" dirty="0"/>
                        <a:t> 감소의 영향을 받지 않는다</a:t>
                      </a:r>
                      <a:r>
                        <a:rPr lang="en-US" altLang="ko-KR" sz="1400" dirty="0"/>
                        <a:t>.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9408791"/>
                  </a:ext>
                </a:extLst>
              </a:tr>
              <a:tr h="11301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???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구체를 만들어 범위내 적에게 </a:t>
                      </a:r>
                      <a:r>
                        <a:rPr lang="ko-KR" altLang="en-US" sz="1400" dirty="0">
                          <a:solidFill>
                            <a:srgbClr val="FF0000"/>
                          </a:solidFill>
                        </a:rPr>
                        <a:t>공격력</a:t>
                      </a:r>
                      <a:r>
                        <a:rPr lang="en-US" altLang="ko-KR" sz="1400" dirty="0">
                          <a:solidFill>
                            <a:srgbClr val="FF0000"/>
                          </a:solidFill>
                        </a:rPr>
                        <a:t>*150%</a:t>
                      </a:r>
                      <a:r>
                        <a:rPr lang="ko-KR" altLang="en-US" sz="1400" dirty="0"/>
                        <a:t>의 데미지를 주며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ko-KR" altLang="en-US" sz="1400" dirty="0"/>
                        <a:t>사용할 때 마다 스택이 쌓이게 된다</a:t>
                      </a:r>
                      <a:r>
                        <a:rPr lang="en-US" altLang="ko-KR" sz="1400" dirty="0"/>
                        <a:t>.</a:t>
                      </a:r>
                    </a:p>
                    <a:p>
                      <a:pPr algn="ctr" latinLnBrk="1"/>
                      <a:r>
                        <a:rPr lang="ko-KR" altLang="en-US" sz="1400" dirty="0" err="1"/>
                        <a:t>쿨타임</a:t>
                      </a:r>
                      <a:r>
                        <a:rPr lang="ko-KR" altLang="en-US" sz="1400" dirty="0"/>
                        <a:t> </a:t>
                      </a:r>
                      <a:r>
                        <a:rPr lang="en-US" altLang="ko-KR" sz="1400" dirty="0"/>
                        <a:t>: 5</a:t>
                      </a:r>
                      <a:r>
                        <a:rPr lang="ko-KR" altLang="en-US" sz="1400" dirty="0"/>
                        <a:t>초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ko-KR" altLang="en-US" sz="1400" dirty="0"/>
                        <a:t>범위 </a:t>
                      </a:r>
                      <a:r>
                        <a:rPr lang="en-US" altLang="ko-KR" sz="1400" dirty="0"/>
                        <a:t>: 3mx3m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38638585"/>
                  </a:ext>
                </a:extLst>
              </a:tr>
              <a:tr h="12377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에너지파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모여 있는 스택을 사용하여 에너지파를 발사 하며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ko-KR" altLang="en-US" sz="1400" dirty="0"/>
                        <a:t>범위내 적들에게 </a:t>
                      </a:r>
                      <a:r>
                        <a:rPr lang="ko-KR" altLang="en-US" sz="1400" dirty="0">
                          <a:solidFill>
                            <a:srgbClr val="FF0000"/>
                          </a:solidFill>
                        </a:rPr>
                        <a:t>스택 </a:t>
                      </a:r>
                      <a:r>
                        <a:rPr lang="en-US" altLang="ko-KR" sz="1400" dirty="0">
                          <a:solidFill>
                            <a:srgbClr val="FF0000"/>
                          </a:solidFill>
                        </a:rPr>
                        <a:t>* 50*</a:t>
                      </a:r>
                      <a:r>
                        <a:rPr lang="ko-KR" altLang="en-US" sz="1400" dirty="0">
                          <a:solidFill>
                            <a:srgbClr val="FF0000"/>
                          </a:solidFill>
                        </a:rPr>
                        <a:t>공격력</a:t>
                      </a:r>
                      <a:r>
                        <a:rPr lang="ko-KR" altLang="en-US" sz="1400" dirty="0"/>
                        <a:t>의 데미지를 준다</a:t>
                      </a:r>
                      <a:r>
                        <a:rPr lang="en-US" altLang="ko-KR" sz="1400" dirty="0"/>
                        <a:t>.</a:t>
                      </a:r>
                    </a:p>
                    <a:p>
                      <a:pPr algn="ctr" latinLnBrk="1"/>
                      <a:r>
                        <a:rPr lang="ko-KR" altLang="en-US" sz="1400" dirty="0"/>
                        <a:t>범위 </a:t>
                      </a:r>
                      <a:r>
                        <a:rPr lang="en-US" altLang="ko-KR" sz="1400" dirty="0"/>
                        <a:t>: 3mX20m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4669289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CA0224EA-CBB7-DD75-71BE-F9C6A4188D5D}"/>
              </a:ext>
            </a:extLst>
          </p:cNvPr>
          <p:cNvSpPr txBox="1"/>
          <p:nvPr/>
        </p:nvSpPr>
        <p:spPr>
          <a:xfrm>
            <a:off x="1713403" y="956437"/>
            <a:ext cx="101005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※</a:t>
            </a:r>
            <a:r>
              <a:rPr lang="ko-KR" altLang="en-US" sz="1400" dirty="0"/>
              <a:t>모든 스킬은 무기의 공격범위에 영향을 받는다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582041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260404B-C857-CD80-2F65-284C113AD524}"/>
              </a:ext>
            </a:extLst>
          </p:cNvPr>
          <p:cNvSpPr/>
          <p:nvPr/>
        </p:nvSpPr>
        <p:spPr>
          <a:xfrm>
            <a:off x="127000" y="127000"/>
            <a:ext cx="11938000" cy="6604000"/>
          </a:xfrm>
          <a:prstGeom prst="roundRect">
            <a:avLst>
              <a:gd name="adj" fmla="val 5509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F2192C-240E-EE47-F7BD-2417BC9C06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877"/>
          <a:stretch/>
        </p:blipFill>
        <p:spPr>
          <a:xfrm>
            <a:off x="126999" y="127430"/>
            <a:ext cx="1398398" cy="66031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401D67-BD9E-1707-D27F-735A5189321E}"/>
              </a:ext>
            </a:extLst>
          </p:cNvPr>
          <p:cNvSpPr txBox="1"/>
          <p:nvPr/>
        </p:nvSpPr>
        <p:spPr>
          <a:xfrm>
            <a:off x="126999" y="787166"/>
            <a:ext cx="13410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3.</a:t>
            </a:r>
            <a:r>
              <a:rPr lang="ko-KR" altLang="en-US" sz="1600" b="1" dirty="0"/>
              <a:t>아이템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A89E7D2-50B4-3BB7-3905-6225E74D0690}"/>
              </a:ext>
            </a:extLst>
          </p:cNvPr>
          <p:cNvSpPr/>
          <p:nvPr/>
        </p:nvSpPr>
        <p:spPr>
          <a:xfrm>
            <a:off x="83656" y="1182848"/>
            <a:ext cx="1475532" cy="18460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898E33-9C48-9215-D6FF-6DA73C3CEA84}"/>
              </a:ext>
            </a:extLst>
          </p:cNvPr>
          <p:cNvSpPr txBox="1"/>
          <p:nvPr/>
        </p:nvSpPr>
        <p:spPr>
          <a:xfrm>
            <a:off x="170343" y="1142498"/>
            <a:ext cx="13983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tx1"/>
                </a:solidFill>
              </a:rPr>
              <a:t>무기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장신구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아티펙트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의뢰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60114E-9192-40A4-9D64-619F2FC31F92}"/>
              </a:ext>
            </a:extLst>
          </p:cNvPr>
          <p:cNvSpPr txBox="1"/>
          <p:nvPr/>
        </p:nvSpPr>
        <p:spPr>
          <a:xfrm>
            <a:off x="1788019" y="370171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무기</a:t>
            </a: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EC430363-C931-209C-3B1F-634D4001AAF6}"/>
              </a:ext>
            </a:extLst>
          </p:cNvPr>
          <p:cNvSpPr/>
          <p:nvPr/>
        </p:nvSpPr>
        <p:spPr>
          <a:xfrm>
            <a:off x="1788019" y="1308681"/>
            <a:ext cx="9788788" cy="4684196"/>
          </a:xfrm>
          <a:prstGeom prst="roundRect">
            <a:avLst>
              <a:gd name="adj" fmla="val 8567"/>
            </a:avLst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CAFE6BE1-F967-68B2-E076-DA840F58F62A}"/>
              </a:ext>
            </a:extLst>
          </p:cNvPr>
          <p:cNvSpPr/>
          <p:nvPr/>
        </p:nvSpPr>
        <p:spPr>
          <a:xfrm>
            <a:off x="1772433" y="3770849"/>
            <a:ext cx="2692866" cy="704677"/>
          </a:xfrm>
          <a:prstGeom prst="roundRect">
            <a:avLst>
              <a:gd name="adj" fmla="val 20762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solidFill>
                  <a:schemeClr val="tx1"/>
                </a:solidFill>
              </a:rPr>
              <a:t>근거리</a:t>
            </a: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0C044B38-99C0-76C5-A14F-E6D5474F99AC}"/>
              </a:ext>
            </a:extLst>
          </p:cNvPr>
          <p:cNvSpPr/>
          <p:nvPr/>
        </p:nvSpPr>
        <p:spPr>
          <a:xfrm>
            <a:off x="1936019" y="1541460"/>
            <a:ext cx="2365695" cy="2229389"/>
          </a:xfrm>
          <a:prstGeom prst="roundRect">
            <a:avLst/>
          </a:prstGeom>
          <a:solidFill>
            <a:schemeClr val="bg1">
              <a:lumMod val="6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6F177B21-2590-8504-B6F9-CFC8E2AFDC21}"/>
              </a:ext>
            </a:extLst>
          </p:cNvPr>
          <p:cNvSpPr txBox="1"/>
          <p:nvPr/>
        </p:nvSpPr>
        <p:spPr>
          <a:xfrm>
            <a:off x="1713403" y="956437"/>
            <a:ext cx="101005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※</a:t>
            </a:r>
            <a:r>
              <a:rPr lang="ko-KR" altLang="en-US" sz="1400" dirty="0"/>
              <a:t>모든 스킬은 무기의 공격범위에 영향을 받는다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graphicFrame>
        <p:nvGraphicFramePr>
          <p:cNvPr id="2" name="표 9">
            <a:extLst>
              <a:ext uri="{FF2B5EF4-FFF2-40B4-BE49-F238E27FC236}">
                <a16:creationId xmlns:a16="http://schemas.microsoft.com/office/drawing/2014/main" id="{4A44D8BF-1F88-9358-A46A-5C686AB589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7818932"/>
              </p:ext>
            </p:extLst>
          </p:nvPr>
        </p:nvGraphicFramePr>
        <p:xfrm>
          <a:off x="4465299" y="1541461"/>
          <a:ext cx="6894584" cy="4171443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723646">
                  <a:extLst>
                    <a:ext uri="{9D8B030D-6E8A-4147-A177-3AD203B41FA5}">
                      <a16:colId xmlns:a16="http://schemas.microsoft.com/office/drawing/2014/main" val="3923226839"/>
                    </a:ext>
                  </a:extLst>
                </a:gridCol>
                <a:gridCol w="5170938">
                  <a:extLst>
                    <a:ext uri="{9D8B030D-6E8A-4147-A177-3AD203B41FA5}">
                      <a16:colId xmlns:a16="http://schemas.microsoft.com/office/drawing/2014/main" val="2076353641"/>
                    </a:ext>
                  </a:extLst>
                </a:gridCol>
              </a:tblGrid>
              <a:tr h="6734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스킬 이름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설명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83140658"/>
                  </a:ext>
                </a:extLst>
              </a:tr>
              <a:tr h="11301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근성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힘을 모아서 </a:t>
                      </a:r>
                      <a:r>
                        <a:rPr lang="en-US" altLang="ko-KR" sz="1400" dirty="0"/>
                        <a:t>10</a:t>
                      </a:r>
                      <a:r>
                        <a:rPr lang="ko-KR" altLang="en-US" sz="1400" dirty="0"/>
                        <a:t>초 동안 </a:t>
                      </a:r>
                      <a:r>
                        <a:rPr lang="ko-KR" altLang="en-US" sz="1400" dirty="0">
                          <a:solidFill>
                            <a:srgbClr val="FF0000"/>
                          </a:solidFill>
                        </a:rPr>
                        <a:t>공격력이 </a:t>
                      </a:r>
                      <a:r>
                        <a:rPr lang="en-US" altLang="ko-KR" sz="1400" dirty="0">
                          <a:solidFill>
                            <a:srgbClr val="FF0000"/>
                          </a:solidFill>
                        </a:rPr>
                        <a:t>30%</a:t>
                      </a:r>
                      <a:r>
                        <a:rPr lang="ko-KR" altLang="en-US" sz="1400" dirty="0"/>
                        <a:t>증가한다</a:t>
                      </a:r>
                      <a:r>
                        <a:rPr lang="en-US" altLang="ko-KR" sz="1400" dirty="0"/>
                        <a:t>.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err="1"/>
                        <a:t>쿨타임</a:t>
                      </a:r>
                      <a:r>
                        <a:rPr lang="ko-KR" altLang="en-US" sz="1400" dirty="0"/>
                        <a:t> </a:t>
                      </a:r>
                      <a:r>
                        <a:rPr lang="en-US" altLang="ko-KR" sz="1400" dirty="0"/>
                        <a:t>: 20</a:t>
                      </a:r>
                      <a:r>
                        <a:rPr lang="ko-KR" altLang="en-US" sz="1400" dirty="0"/>
                        <a:t>초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9408791"/>
                  </a:ext>
                </a:extLst>
              </a:tr>
              <a:tr h="11301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3</a:t>
                      </a:r>
                      <a:r>
                        <a:rPr lang="ko-KR" altLang="en-US" sz="1600" dirty="0" err="1"/>
                        <a:t>연공격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무기를 최대 </a:t>
                      </a:r>
                      <a:r>
                        <a:rPr lang="en-US" altLang="ko-KR" sz="1200" dirty="0"/>
                        <a:t>3</a:t>
                      </a:r>
                      <a:r>
                        <a:rPr lang="ko-KR" altLang="en-US" sz="1200" dirty="0"/>
                        <a:t>번 휘둘러서</a:t>
                      </a:r>
                      <a:br>
                        <a:rPr lang="en-US" altLang="ko-KR" sz="1200" dirty="0"/>
                      </a:br>
                      <a:r>
                        <a:rPr lang="ko-KR" altLang="en-US" sz="1200" dirty="0"/>
                        <a:t>범위내 적들에게 </a:t>
                      </a:r>
                      <a:r>
                        <a:rPr lang="ko-KR" altLang="en-US" sz="1200" dirty="0">
                          <a:solidFill>
                            <a:srgbClr val="FF0000"/>
                          </a:solidFill>
                        </a:rPr>
                        <a:t>공격력</a:t>
                      </a:r>
                      <a:r>
                        <a:rPr lang="en-US" altLang="ko-KR" sz="1200" dirty="0">
                          <a:solidFill>
                            <a:srgbClr val="FF0000"/>
                          </a:solidFill>
                        </a:rPr>
                        <a:t>*200%</a:t>
                      </a:r>
                      <a:r>
                        <a:rPr lang="ko-KR" altLang="en-US" sz="1200" dirty="0"/>
                        <a:t>데미지를 준다</a:t>
                      </a:r>
                      <a:r>
                        <a:rPr lang="en-US" altLang="ko-KR" sz="1200" dirty="0"/>
                        <a:t>.</a:t>
                      </a:r>
                    </a:p>
                    <a:p>
                      <a:pPr algn="ctr" latinLnBrk="1"/>
                      <a:r>
                        <a:rPr lang="ko-KR" altLang="en-US" sz="1200" dirty="0" err="1"/>
                        <a:t>쿨타임</a:t>
                      </a:r>
                      <a:r>
                        <a:rPr lang="ko-KR" altLang="en-US" sz="1200" dirty="0"/>
                        <a:t> </a:t>
                      </a:r>
                      <a:r>
                        <a:rPr lang="en-US" altLang="ko-KR" sz="1200" dirty="0"/>
                        <a:t>: 15</a:t>
                      </a:r>
                      <a:r>
                        <a:rPr lang="ko-KR" altLang="en-US" sz="1200" dirty="0"/>
                        <a:t>초</a:t>
                      </a:r>
                      <a:endParaRPr lang="en-US" altLang="ko-KR" sz="1200" dirty="0"/>
                    </a:p>
                    <a:p>
                      <a:pPr algn="ctr" latinLnBrk="1"/>
                      <a:r>
                        <a:rPr lang="ko-KR" altLang="en-US" sz="1200" dirty="0"/>
                        <a:t>추가 설명</a:t>
                      </a:r>
                      <a:r>
                        <a:rPr lang="en-US" altLang="ko-KR" sz="1200" dirty="0"/>
                        <a:t>: </a:t>
                      </a:r>
                      <a:r>
                        <a:rPr lang="ko-KR" altLang="en-US" sz="1200" dirty="0"/>
                        <a:t>스킬 사용 후 </a:t>
                      </a:r>
                      <a:r>
                        <a:rPr lang="en-US" altLang="ko-KR" sz="1200" dirty="0"/>
                        <a:t>2</a:t>
                      </a:r>
                      <a:r>
                        <a:rPr lang="ko-KR" altLang="en-US" sz="1200" dirty="0"/>
                        <a:t>초간 재사용하지 않을 시 </a:t>
                      </a:r>
                      <a:br>
                        <a:rPr lang="en-US" altLang="ko-KR" sz="1200" dirty="0"/>
                      </a:br>
                      <a:r>
                        <a:rPr lang="ko-KR" altLang="en-US" sz="1200" dirty="0"/>
                        <a:t>추가 타가 나가지 않는다</a:t>
                      </a:r>
                      <a:r>
                        <a:rPr lang="en-US" altLang="ko-KR" sz="1200" dirty="0"/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38638585"/>
                  </a:ext>
                </a:extLst>
              </a:tr>
              <a:tr h="12377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지진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검을 크게 들어 올렸다가 내려찍어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ko-KR" altLang="en-US" sz="1400" dirty="0"/>
                        <a:t>범위내 적에게 </a:t>
                      </a:r>
                      <a:r>
                        <a:rPr lang="ko-KR" altLang="en-US" sz="1400" dirty="0">
                          <a:solidFill>
                            <a:srgbClr val="FF0000"/>
                          </a:solidFill>
                        </a:rPr>
                        <a:t>공격력</a:t>
                      </a:r>
                      <a:r>
                        <a:rPr lang="en-US" altLang="ko-KR" sz="1400" dirty="0">
                          <a:solidFill>
                            <a:srgbClr val="FF0000"/>
                          </a:solidFill>
                        </a:rPr>
                        <a:t>*(300%~600%)</a:t>
                      </a:r>
                      <a:r>
                        <a:rPr lang="ko-KR" altLang="en-US" sz="1400" dirty="0"/>
                        <a:t>의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데미지를 입힌다</a:t>
                      </a:r>
                      <a:r>
                        <a:rPr lang="en-US" altLang="ko-KR" sz="1400" dirty="0"/>
                        <a:t>.</a:t>
                      </a:r>
                    </a:p>
                    <a:p>
                      <a:pPr algn="ctr" latinLnBrk="1"/>
                      <a:r>
                        <a:rPr lang="ko-KR" altLang="en-US" sz="1400" dirty="0" err="1"/>
                        <a:t>차징</a:t>
                      </a:r>
                      <a:r>
                        <a:rPr lang="ko-KR" altLang="en-US" sz="1400" dirty="0"/>
                        <a:t> 할 수록 강해지며 </a:t>
                      </a:r>
                      <a:r>
                        <a:rPr lang="ko-KR" altLang="en-US" sz="1400" dirty="0" err="1"/>
                        <a:t>차징</a:t>
                      </a:r>
                      <a:r>
                        <a:rPr lang="ko-KR" altLang="en-US" sz="1400" dirty="0"/>
                        <a:t> 시간은 </a:t>
                      </a:r>
                      <a:r>
                        <a:rPr lang="en-US" altLang="ko-KR" sz="1400" dirty="0"/>
                        <a:t>0.5~1.5</a:t>
                      </a:r>
                      <a:r>
                        <a:rPr lang="ko-KR" altLang="en-US" sz="1400" dirty="0"/>
                        <a:t>초 이다</a:t>
                      </a:r>
                      <a:r>
                        <a:rPr lang="en-US" altLang="ko-KR" sz="1400" dirty="0"/>
                        <a:t>.</a:t>
                      </a:r>
                    </a:p>
                    <a:p>
                      <a:pPr algn="ctr" latinLnBrk="1"/>
                      <a:r>
                        <a:rPr lang="ko-KR" altLang="en-US" sz="1400" dirty="0"/>
                        <a:t>최대로 </a:t>
                      </a:r>
                      <a:r>
                        <a:rPr lang="ko-KR" altLang="en-US" sz="1400" dirty="0" err="1"/>
                        <a:t>차징을</a:t>
                      </a:r>
                      <a:r>
                        <a:rPr lang="ko-KR" altLang="en-US" sz="1400" dirty="0"/>
                        <a:t> </a:t>
                      </a:r>
                      <a:r>
                        <a:rPr lang="ko-KR" altLang="en-US" sz="1400" dirty="0" err="1"/>
                        <a:t>하게되면</a:t>
                      </a:r>
                      <a:r>
                        <a:rPr lang="ko-KR" altLang="en-US" sz="1400" dirty="0"/>
                        <a:t> 적에게 에어본을 </a:t>
                      </a:r>
                      <a:r>
                        <a:rPr lang="en-US" altLang="ko-KR" sz="1400" dirty="0"/>
                        <a:t>0.5</a:t>
                      </a:r>
                      <a:r>
                        <a:rPr lang="ko-KR" altLang="en-US" sz="1400" dirty="0" err="1"/>
                        <a:t>초동안</a:t>
                      </a:r>
                      <a:r>
                        <a:rPr lang="ko-KR" altLang="en-US" sz="1400" dirty="0"/>
                        <a:t> 부여한다</a:t>
                      </a:r>
                      <a:r>
                        <a:rPr lang="en-US" altLang="ko-KR" sz="1400" dirty="0"/>
                        <a:t>.</a:t>
                      </a:r>
                    </a:p>
                    <a:p>
                      <a:pPr algn="ctr" latinLnBrk="1"/>
                      <a:r>
                        <a:rPr lang="ko-KR" altLang="en-US" sz="1400" dirty="0" err="1"/>
                        <a:t>쿨타임</a:t>
                      </a:r>
                      <a:r>
                        <a:rPr lang="ko-KR" altLang="en-US" sz="1400" dirty="0"/>
                        <a:t> </a:t>
                      </a:r>
                      <a:r>
                        <a:rPr lang="en-US" altLang="ko-KR" sz="1400" dirty="0"/>
                        <a:t>: 1</a:t>
                      </a:r>
                      <a:r>
                        <a:rPr lang="ko-KR" altLang="en-US" sz="1400" dirty="0"/>
                        <a:t>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4669289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621D9B5-FDAF-0EF0-8DE2-E5447D23DC80}"/>
              </a:ext>
            </a:extLst>
          </p:cNvPr>
          <p:cNvSpPr txBox="1"/>
          <p:nvPr/>
        </p:nvSpPr>
        <p:spPr>
          <a:xfrm>
            <a:off x="1797030" y="4367534"/>
            <a:ext cx="247535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/>
              <a:t>공격 속도 </a:t>
            </a:r>
            <a:r>
              <a:rPr lang="en-US" altLang="ko-KR" sz="1400" dirty="0"/>
              <a:t>: 2/sec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데미지</a:t>
            </a:r>
            <a:r>
              <a:rPr lang="en-US" altLang="ko-KR" sz="1400" dirty="0"/>
              <a:t>: 30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공격 범위</a:t>
            </a:r>
            <a:r>
              <a:rPr lang="en-US" altLang="ko-KR" sz="1400" dirty="0"/>
              <a:t>: 2M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공격 시 </a:t>
            </a:r>
            <a:r>
              <a:rPr lang="ko-KR" altLang="en-US" sz="1400" dirty="0" err="1"/>
              <a:t>스테미나</a:t>
            </a:r>
            <a:r>
              <a:rPr lang="ko-KR" altLang="en-US" sz="1400" dirty="0"/>
              <a:t> </a:t>
            </a:r>
            <a:r>
              <a:rPr lang="en-US" altLang="ko-KR" sz="1400" dirty="0"/>
              <a:t>10</a:t>
            </a:r>
            <a:r>
              <a:rPr lang="ko-KR" altLang="en-US" sz="1400" dirty="0"/>
              <a:t>소모</a:t>
            </a:r>
            <a:endParaRPr lang="en-US" altLang="ko-KR" sz="1400" dirty="0"/>
          </a:p>
        </p:txBody>
      </p:sp>
      <p:pic>
        <p:nvPicPr>
          <p:cNvPr id="7" name="그래픽 6" descr="검 단색으로 채워진">
            <a:extLst>
              <a:ext uri="{FF2B5EF4-FFF2-40B4-BE49-F238E27FC236}">
                <a16:creationId xmlns:a16="http://schemas.microsoft.com/office/drawing/2014/main" id="{1D1B7354-1458-85FF-15B2-EFEEBA8A24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50240" y="1787529"/>
            <a:ext cx="1737251" cy="1737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0201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260404B-C857-CD80-2F65-284C113AD524}"/>
              </a:ext>
            </a:extLst>
          </p:cNvPr>
          <p:cNvSpPr/>
          <p:nvPr/>
        </p:nvSpPr>
        <p:spPr>
          <a:xfrm>
            <a:off x="127000" y="127000"/>
            <a:ext cx="11938000" cy="6604000"/>
          </a:xfrm>
          <a:prstGeom prst="roundRect">
            <a:avLst>
              <a:gd name="adj" fmla="val 5509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F2192C-240E-EE47-F7BD-2417BC9C06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877"/>
          <a:stretch/>
        </p:blipFill>
        <p:spPr>
          <a:xfrm>
            <a:off x="126999" y="127430"/>
            <a:ext cx="1398398" cy="66031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401D67-BD9E-1707-D27F-735A5189321E}"/>
              </a:ext>
            </a:extLst>
          </p:cNvPr>
          <p:cNvSpPr txBox="1"/>
          <p:nvPr/>
        </p:nvSpPr>
        <p:spPr>
          <a:xfrm>
            <a:off x="126999" y="787166"/>
            <a:ext cx="13410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3.</a:t>
            </a:r>
            <a:r>
              <a:rPr lang="ko-KR" altLang="en-US" sz="1600" b="1" dirty="0"/>
              <a:t>아이템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A89E7D2-50B4-3BB7-3905-6225E74D0690}"/>
              </a:ext>
            </a:extLst>
          </p:cNvPr>
          <p:cNvSpPr/>
          <p:nvPr/>
        </p:nvSpPr>
        <p:spPr>
          <a:xfrm>
            <a:off x="83656" y="1182848"/>
            <a:ext cx="1475532" cy="18460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898E33-9C48-9215-D6FF-6DA73C3CEA84}"/>
              </a:ext>
            </a:extLst>
          </p:cNvPr>
          <p:cNvSpPr txBox="1"/>
          <p:nvPr/>
        </p:nvSpPr>
        <p:spPr>
          <a:xfrm>
            <a:off x="170343" y="1142498"/>
            <a:ext cx="13983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tx1"/>
                </a:solidFill>
              </a:rPr>
              <a:t>무기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장신구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아티펙트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의뢰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60114E-9192-40A4-9D64-619F2FC31F92}"/>
              </a:ext>
            </a:extLst>
          </p:cNvPr>
          <p:cNvSpPr txBox="1"/>
          <p:nvPr/>
        </p:nvSpPr>
        <p:spPr>
          <a:xfrm>
            <a:off x="1788019" y="370171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무기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273771A5-E4F1-66C7-9708-4BAF812360AE}"/>
              </a:ext>
            </a:extLst>
          </p:cNvPr>
          <p:cNvSpPr/>
          <p:nvPr/>
        </p:nvSpPr>
        <p:spPr>
          <a:xfrm>
            <a:off x="1644242" y="1173930"/>
            <a:ext cx="10226180" cy="5313899"/>
          </a:xfrm>
          <a:prstGeom prst="roundRect">
            <a:avLst>
              <a:gd name="adj" fmla="val 10338"/>
            </a:avLst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28588A-EF4A-7500-486A-52B57CC58DAC}"/>
              </a:ext>
            </a:extLst>
          </p:cNvPr>
          <p:cNvSpPr txBox="1"/>
          <p:nvPr/>
        </p:nvSpPr>
        <p:spPr>
          <a:xfrm>
            <a:off x="1972577" y="1323775"/>
            <a:ext cx="1524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상세 설명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D2BE2A-2094-1593-73A1-D6A086EA4488}"/>
              </a:ext>
            </a:extLst>
          </p:cNvPr>
          <p:cNvSpPr txBox="1"/>
          <p:nvPr/>
        </p:nvSpPr>
        <p:spPr>
          <a:xfrm>
            <a:off x="1723236" y="1866520"/>
            <a:ext cx="1010058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dirty="0"/>
              <a:t>무기는 각 </a:t>
            </a:r>
            <a:r>
              <a:rPr lang="ko-KR" altLang="en-US" sz="1600" dirty="0" err="1">
                <a:solidFill>
                  <a:schemeClr val="bg1"/>
                </a:solidFill>
              </a:rPr>
              <a:t>커먼</a:t>
            </a:r>
            <a:r>
              <a:rPr lang="en-US" altLang="ko-KR" sz="1600" dirty="0"/>
              <a:t>, </a:t>
            </a:r>
            <a:r>
              <a:rPr lang="ko-KR" altLang="en-US" sz="1600" dirty="0" err="1">
                <a:solidFill>
                  <a:schemeClr val="accent1"/>
                </a:solidFill>
              </a:rPr>
              <a:t>언커먼</a:t>
            </a:r>
            <a:r>
              <a:rPr lang="en-US" altLang="ko-KR" sz="1600" dirty="0"/>
              <a:t>, </a:t>
            </a:r>
            <a:r>
              <a:rPr lang="ko-KR" altLang="en-US" sz="1600" dirty="0">
                <a:solidFill>
                  <a:srgbClr val="7030A0"/>
                </a:solidFill>
              </a:rPr>
              <a:t>유니크</a:t>
            </a:r>
            <a:r>
              <a:rPr lang="en-US" altLang="ko-KR" sz="1600" dirty="0"/>
              <a:t>, </a:t>
            </a:r>
            <a:r>
              <a:rPr lang="ko-KR" altLang="en-US" sz="1600" dirty="0" err="1">
                <a:solidFill>
                  <a:schemeClr val="accent2">
                    <a:lumMod val="75000"/>
                  </a:schemeClr>
                </a:solidFill>
              </a:rPr>
              <a:t>레전더리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ko-KR" altLang="en-US" sz="1600" dirty="0"/>
              <a:t>등급으로 나눠진다</a:t>
            </a:r>
            <a:r>
              <a:rPr lang="en-US" altLang="ko-KR" sz="16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/>
              <a:t>각 </a:t>
            </a:r>
            <a:r>
              <a:rPr lang="ko-KR" altLang="en-US" sz="1600" dirty="0" err="1"/>
              <a:t>무기별</a:t>
            </a:r>
            <a:r>
              <a:rPr lang="ko-KR" altLang="en-US" sz="1600" dirty="0"/>
              <a:t> </a:t>
            </a:r>
            <a:r>
              <a:rPr lang="en-US" altLang="ko-KR" sz="1600" dirty="0"/>
              <a:t>3</a:t>
            </a:r>
            <a:r>
              <a:rPr lang="ko-KR" altLang="en-US" sz="1600" dirty="0"/>
              <a:t>가지 스킬이 존재한다</a:t>
            </a:r>
            <a:r>
              <a:rPr lang="en-US" altLang="ko-KR" sz="16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 err="1"/>
              <a:t>언커먼</a:t>
            </a:r>
            <a:r>
              <a:rPr lang="ko-KR" altLang="en-US" sz="1600" dirty="0"/>
              <a:t> 이상부터는 강화 시 부가 효과가 붙는다</a:t>
            </a:r>
            <a:r>
              <a:rPr lang="en-US" altLang="ko-KR" sz="16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/>
              <a:t>부가효과는 강화창에서 강화하기전에 확인 할 수 있다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6185299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260404B-C857-CD80-2F65-284C113AD524}"/>
              </a:ext>
            </a:extLst>
          </p:cNvPr>
          <p:cNvSpPr/>
          <p:nvPr/>
        </p:nvSpPr>
        <p:spPr>
          <a:xfrm>
            <a:off x="127000" y="127000"/>
            <a:ext cx="11938000" cy="6604000"/>
          </a:xfrm>
          <a:prstGeom prst="roundRect">
            <a:avLst>
              <a:gd name="adj" fmla="val 5509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F2192C-240E-EE47-F7BD-2417BC9C06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877"/>
          <a:stretch/>
        </p:blipFill>
        <p:spPr>
          <a:xfrm>
            <a:off x="126999" y="127430"/>
            <a:ext cx="1398398" cy="66031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401D67-BD9E-1707-D27F-735A5189321E}"/>
              </a:ext>
            </a:extLst>
          </p:cNvPr>
          <p:cNvSpPr txBox="1"/>
          <p:nvPr/>
        </p:nvSpPr>
        <p:spPr>
          <a:xfrm>
            <a:off x="126999" y="787166"/>
            <a:ext cx="13410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3.</a:t>
            </a:r>
            <a:r>
              <a:rPr lang="ko-KR" altLang="en-US" sz="1600" b="1" dirty="0"/>
              <a:t>아이템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A89E7D2-50B4-3BB7-3905-6225E74D0690}"/>
              </a:ext>
            </a:extLst>
          </p:cNvPr>
          <p:cNvSpPr/>
          <p:nvPr/>
        </p:nvSpPr>
        <p:spPr>
          <a:xfrm>
            <a:off x="83656" y="1182848"/>
            <a:ext cx="1475532" cy="18460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898E33-9C48-9215-D6FF-6DA73C3CEA84}"/>
              </a:ext>
            </a:extLst>
          </p:cNvPr>
          <p:cNvSpPr txBox="1"/>
          <p:nvPr/>
        </p:nvSpPr>
        <p:spPr>
          <a:xfrm>
            <a:off x="170343" y="1142498"/>
            <a:ext cx="13983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tx1"/>
                </a:solidFill>
              </a:rPr>
              <a:t>무기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장신구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아티펙트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의뢰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60114E-9192-40A4-9D64-619F2FC31F92}"/>
              </a:ext>
            </a:extLst>
          </p:cNvPr>
          <p:cNvSpPr txBox="1"/>
          <p:nvPr/>
        </p:nvSpPr>
        <p:spPr>
          <a:xfrm>
            <a:off x="1788019" y="370171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무기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273771A5-E4F1-66C7-9708-4BAF812360AE}"/>
              </a:ext>
            </a:extLst>
          </p:cNvPr>
          <p:cNvSpPr/>
          <p:nvPr/>
        </p:nvSpPr>
        <p:spPr>
          <a:xfrm>
            <a:off x="1644242" y="1173930"/>
            <a:ext cx="10226180" cy="5313899"/>
          </a:xfrm>
          <a:prstGeom prst="roundRect">
            <a:avLst>
              <a:gd name="adj" fmla="val 10338"/>
            </a:avLst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28588A-EF4A-7500-486A-52B57CC58DAC}"/>
              </a:ext>
            </a:extLst>
          </p:cNvPr>
          <p:cNvSpPr txBox="1"/>
          <p:nvPr/>
        </p:nvSpPr>
        <p:spPr>
          <a:xfrm>
            <a:off x="1972577" y="1323775"/>
            <a:ext cx="1524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무기 강화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D2BE2A-2094-1593-73A1-D6A086EA4488}"/>
              </a:ext>
            </a:extLst>
          </p:cNvPr>
          <p:cNvSpPr txBox="1"/>
          <p:nvPr/>
        </p:nvSpPr>
        <p:spPr>
          <a:xfrm>
            <a:off x="1723236" y="1866520"/>
            <a:ext cx="101005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dirty="0"/>
              <a:t>현재 소지하고 있는 무기에 동일 등급의 무기를 재료로 강화를 할 수 있다</a:t>
            </a:r>
            <a:r>
              <a:rPr lang="en-US" altLang="ko-KR" sz="16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/>
              <a:t>최대 </a:t>
            </a:r>
            <a:r>
              <a:rPr lang="en-US" altLang="ko-KR" sz="1600" dirty="0"/>
              <a:t>5</a:t>
            </a:r>
            <a:r>
              <a:rPr lang="ko-KR" altLang="en-US" sz="1600" dirty="0"/>
              <a:t>레벨로 강화 가능</a:t>
            </a:r>
            <a:endParaRPr lang="en-US" altLang="ko-KR" sz="1600" dirty="0"/>
          </a:p>
          <a:p>
            <a:pPr marL="285750" indent="-285750">
              <a:buFontTx/>
              <a:buChar char="-"/>
            </a:pPr>
            <a:r>
              <a:rPr lang="ko-KR" altLang="en-US" sz="1600" dirty="0" err="1"/>
              <a:t>강화시</a:t>
            </a:r>
            <a:r>
              <a:rPr lang="ko-KR" altLang="en-US" sz="1600" dirty="0"/>
              <a:t> 장비 </a:t>
            </a:r>
            <a:r>
              <a:rPr lang="ko-KR" altLang="en-US" sz="1600" dirty="0" err="1"/>
              <a:t>스테이터스</a:t>
            </a:r>
            <a:r>
              <a:rPr lang="ko-KR" altLang="en-US" sz="1600" dirty="0"/>
              <a:t> 상승과 부가효과 추가가 붙는다</a:t>
            </a:r>
            <a:r>
              <a:rPr lang="en-US" altLang="ko-KR" sz="1600" dirty="0"/>
              <a:t>.</a:t>
            </a:r>
            <a:r>
              <a:rPr lang="ko-KR" altLang="en-US" sz="1600" dirty="0"/>
              <a:t> 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8597002-6283-FF47-11FB-D136229B1491}"/>
              </a:ext>
            </a:extLst>
          </p:cNvPr>
          <p:cNvSpPr/>
          <p:nvPr/>
        </p:nvSpPr>
        <p:spPr>
          <a:xfrm>
            <a:off x="1972578" y="2852257"/>
            <a:ext cx="9553896" cy="340593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99D0C795-5C5E-EE3D-7530-937CAE88523B}"/>
              </a:ext>
            </a:extLst>
          </p:cNvPr>
          <p:cNvGrpSpPr/>
          <p:nvPr/>
        </p:nvGrpSpPr>
        <p:grpSpPr>
          <a:xfrm>
            <a:off x="2619286" y="4014647"/>
            <a:ext cx="1247862" cy="1296329"/>
            <a:chOff x="1896157" y="3429000"/>
            <a:chExt cx="838808" cy="871387"/>
          </a:xfrm>
        </p:grpSpPr>
        <p:pic>
          <p:nvPicPr>
            <p:cNvPr id="29" name="그래픽 28" descr="검 단색으로 채워진">
              <a:extLst>
                <a:ext uri="{FF2B5EF4-FFF2-40B4-BE49-F238E27FC236}">
                  <a16:creationId xmlns:a16="http://schemas.microsoft.com/office/drawing/2014/main" id="{CB14334E-694A-79CA-7C0F-E60A72BD08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035526" y="3429000"/>
              <a:ext cx="560071" cy="560071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32A29C4-D850-1E62-7A03-03D3E15C6CF6}"/>
                </a:ext>
              </a:extLst>
            </p:cNvPr>
            <p:cNvSpPr txBox="1"/>
            <p:nvPr/>
          </p:nvSpPr>
          <p:spPr>
            <a:xfrm>
              <a:off x="1896157" y="3992610"/>
              <a:ext cx="83880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/>
                <a:t>희귀</a:t>
              </a:r>
              <a:endParaRPr lang="ko-KR" altLang="en-US" sz="1400" dirty="0"/>
            </a:p>
          </p:txBody>
        </p:sp>
      </p:grpSp>
      <p:sp>
        <p:nvSpPr>
          <p:cNvPr id="34" name="더하기 기호 33">
            <a:extLst>
              <a:ext uri="{FF2B5EF4-FFF2-40B4-BE49-F238E27FC236}">
                <a16:creationId xmlns:a16="http://schemas.microsoft.com/office/drawing/2014/main" id="{D6EF70BC-3F89-9F7B-4102-2F536AC7B978}"/>
              </a:ext>
            </a:extLst>
          </p:cNvPr>
          <p:cNvSpPr/>
          <p:nvPr/>
        </p:nvSpPr>
        <p:spPr>
          <a:xfrm>
            <a:off x="4378986" y="4268351"/>
            <a:ext cx="788921" cy="788921"/>
          </a:xfrm>
          <a:prstGeom prst="mathPlu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화살표: 오른쪽 35">
            <a:extLst>
              <a:ext uri="{FF2B5EF4-FFF2-40B4-BE49-F238E27FC236}">
                <a16:creationId xmlns:a16="http://schemas.microsoft.com/office/drawing/2014/main" id="{CA978620-4498-909B-3A86-7F9AAB2FCFA2}"/>
              </a:ext>
            </a:extLst>
          </p:cNvPr>
          <p:cNvSpPr/>
          <p:nvPr/>
        </p:nvSpPr>
        <p:spPr>
          <a:xfrm>
            <a:off x="7439445" y="4360345"/>
            <a:ext cx="1072517" cy="604932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E077344-5A43-6771-B633-7A9598F266BF}"/>
              </a:ext>
            </a:extLst>
          </p:cNvPr>
          <p:cNvGrpSpPr/>
          <p:nvPr/>
        </p:nvGrpSpPr>
        <p:grpSpPr>
          <a:xfrm>
            <a:off x="9023800" y="3530012"/>
            <a:ext cx="1774008" cy="2265599"/>
            <a:chOff x="9560238" y="3754464"/>
            <a:chExt cx="1387814" cy="1772388"/>
          </a:xfrm>
        </p:grpSpPr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54B0E8CE-8356-0835-B7B9-CC88AA4B2411}"/>
                </a:ext>
              </a:extLst>
            </p:cNvPr>
            <p:cNvGrpSpPr/>
            <p:nvPr/>
          </p:nvGrpSpPr>
          <p:grpSpPr>
            <a:xfrm>
              <a:off x="9834742" y="3754464"/>
              <a:ext cx="838808" cy="871387"/>
              <a:chOff x="1896157" y="3429000"/>
              <a:chExt cx="838808" cy="871387"/>
            </a:xfrm>
          </p:grpSpPr>
          <p:pic>
            <p:nvPicPr>
              <p:cNvPr id="38" name="그래픽 37" descr="검 단색으로 채워진">
                <a:extLst>
                  <a:ext uri="{FF2B5EF4-FFF2-40B4-BE49-F238E27FC236}">
                    <a16:creationId xmlns:a16="http://schemas.microsoft.com/office/drawing/2014/main" id="{209BBECB-3CCC-BD74-E2B1-7349500967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2035526" y="3429000"/>
                <a:ext cx="560071" cy="560071"/>
              </a:xfrm>
              <a:prstGeom prst="rect">
                <a:avLst/>
              </a:prstGeom>
            </p:spPr>
          </p:pic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7406FB0-3BF0-5D1D-BB1A-F7A3217A68B5}"/>
                  </a:ext>
                </a:extLst>
              </p:cNvPr>
              <p:cNvSpPr txBox="1"/>
              <p:nvPr/>
            </p:nvSpPr>
            <p:spPr>
              <a:xfrm>
                <a:off x="1896157" y="3992610"/>
                <a:ext cx="83880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400" dirty="0"/>
                  <a:t>희귀</a:t>
                </a:r>
                <a:r>
                  <a:rPr lang="en-US" altLang="ko-KR" sz="1400" dirty="0"/>
                  <a:t>+1</a:t>
                </a:r>
                <a:endParaRPr lang="ko-KR" altLang="en-US" sz="1400" dirty="0"/>
              </a:p>
            </p:txBody>
          </p: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C0EE33F-DDB0-BEFD-204C-74B6F8215ED4}"/>
                </a:ext>
              </a:extLst>
            </p:cNvPr>
            <p:cNvSpPr txBox="1"/>
            <p:nvPr/>
          </p:nvSpPr>
          <p:spPr>
            <a:xfrm>
              <a:off x="9560239" y="4618408"/>
              <a:ext cx="13878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/>
                <a:t>부가효과 추가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C172E611-FE90-4F2A-E556-E5EB8046AAB6}"/>
                </a:ext>
              </a:extLst>
            </p:cNvPr>
            <p:cNvSpPr txBox="1"/>
            <p:nvPr/>
          </p:nvSpPr>
          <p:spPr>
            <a:xfrm>
              <a:off x="9560238" y="4918742"/>
              <a:ext cx="13878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chemeClr val="bg1"/>
                  </a:solidFill>
                </a:rPr>
                <a:t>부가효과 추가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D196251-97DD-F6AD-60FE-E35869F52BD3}"/>
                </a:ext>
              </a:extLst>
            </p:cNvPr>
            <p:cNvSpPr txBox="1"/>
            <p:nvPr/>
          </p:nvSpPr>
          <p:spPr>
            <a:xfrm>
              <a:off x="9560238" y="5219075"/>
              <a:ext cx="13878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chemeClr val="bg1"/>
                  </a:solidFill>
                </a:rPr>
                <a:t>부가효과 추가</a:t>
              </a: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D1AFD982-38F3-86D9-1218-2904403353C0}"/>
              </a:ext>
            </a:extLst>
          </p:cNvPr>
          <p:cNvGrpSpPr/>
          <p:nvPr/>
        </p:nvGrpSpPr>
        <p:grpSpPr>
          <a:xfrm>
            <a:off x="5679745" y="4014647"/>
            <a:ext cx="1247862" cy="1296329"/>
            <a:chOff x="1896157" y="3429000"/>
            <a:chExt cx="838808" cy="871387"/>
          </a:xfrm>
        </p:grpSpPr>
        <p:pic>
          <p:nvPicPr>
            <p:cNvPr id="44" name="그래픽 43" descr="검 단색으로 채워진">
              <a:extLst>
                <a:ext uri="{FF2B5EF4-FFF2-40B4-BE49-F238E27FC236}">
                  <a16:creationId xmlns:a16="http://schemas.microsoft.com/office/drawing/2014/main" id="{224C51F8-F713-0548-0451-AD859880C52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035526" y="3429000"/>
              <a:ext cx="560071" cy="560071"/>
            </a:xfrm>
            <a:prstGeom prst="rect">
              <a:avLst/>
            </a:prstGeom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7A717F13-0B26-63CD-6D0E-B2361E8CD412}"/>
                </a:ext>
              </a:extLst>
            </p:cNvPr>
            <p:cNvSpPr txBox="1"/>
            <p:nvPr/>
          </p:nvSpPr>
          <p:spPr>
            <a:xfrm>
              <a:off x="1896157" y="3992610"/>
              <a:ext cx="83880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/>
                <a:t>희귀</a:t>
              </a:r>
              <a:endParaRPr lang="ko-KR" alt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388448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260404B-C857-CD80-2F65-284C113AD524}"/>
              </a:ext>
            </a:extLst>
          </p:cNvPr>
          <p:cNvSpPr/>
          <p:nvPr/>
        </p:nvSpPr>
        <p:spPr>
          <a:xfrm>
            <a:off x="127000" y="127000"/>
            <a:ext cx="11938000" cy="6604000"/>
          </a:xfrm>
          <a:prstGeom prst="roundRect">
            <a:avLst>
              <a:gd name="adj" fmla="val 5509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F2192C-240E-EE47-F7BD-2417BC9C06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877"/>
          <a:stretch/>
        </p:blipFill>
        <p:spPr>
          <a:xfrm>
            <a:off x="126999" y="127430"/>
            <a:ext cx="1398398" cy="66031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401D67-BD9E-1707-D27F-735A5189321E}"/>
              </a:ext>
            </a:extLst>
          </p:cNvPr>
          <p:cNvSpPr txBox="1"/>
          <p:nvPr/>
        </p:nvSpPr>
        <p:spPr>
          <a:xfrm>
            <a:off x="126999" y="787166"/>
            <a:ext cx="13410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3.</a:t>
            </a:r>
            <a:r>
              <a:rPr lang="ko-KR" altLang="en-US" sz="1600" b="1" dirty="0"/>
              <a:t>아이템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A89E7D2-50B4-3BB7-3905-6225E74D0690}"/>
              </a:ext>
            </a:extLst>
          </p:cNvPr>
          <p:cNvSpPr/>
          <p:nvPr/>
        </p:nvSpPr>
        <p:spPr>
          <a:xfrm>
            <a:off x="83656" y="1375795"/>
            <a:ext cx="1475532" cy="18460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898E33-9C48-9215-D6FF-6DA73C3CEA84}"/>
              </a:ext>
            </a:extLst>
          </p:cNvPr>
          <p:cNvSpPr txBox="1"/>
          <p:nvPr/>
        </p:nvSpPr>
        <p:spPr>
          <a:xfrm>
            <a:off x="170343" y="1142498"/>
            <a:ext cx="13983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무기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/>
              <a:t>장신구</a:t>
            </a:r>
            <a:endParaRPr lang="en-US" altLang="ko-KR" sz="1200" b="1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아티펙트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의뢰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60114E-9192-40A4-9D64-619F2FC31F92}"/>
              </a:ext>
            </a:extLst>
          </p:cNvPr>
          <p:cNvSpPr txBox="1"/>
          <p:nvPr/>
        </p:nvSpPr>
        <p:spPr>
          <a:xfrm>
            <a:off x="1788019" y="370171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장신구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273771A5-E4F1-66C7-9708-4BAF812360AE}"/>
              </a:ext>
            </a:extLst>
          </p:cNvPr>
          <p:cNvSpPr/>
          <p:nvPr/>
        </p:nvSpPr>
        <p:spPr>
          <a:xfrm>
            <a:off x="1644242" y="1173930"/>
            <a:ext cx="10226180" cy="5313899"/>
          </a:xfrm>
          <a:prstGeom prst="roundRect">
            <a:avLst>
              <a:gd name="adj" fmla="val 10338"/>
            </a:avLst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28588A-EF4A-7500-486A-52B57CC58DAC}"/>
              </a:ext>
            </a:extLst>
          </p:cNvPr>
          <p:cNvSpPr txBox="1"/>
          <p:nvPr/>
        </p:nvSpPr>
        <p:spPr>
          <a:xfrm>
            <a:off x="1972577" y="1323775"/>
            <a:ext cx="1524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상세 설명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D2BE2A-2094-1593-73A1-D6A086EA4488}"/>
              </a:ext>
            </a:extLst>
          </p:cNvPr>
          <p:cNvSpPr txBox="1"/>
          <p:nvPr/>
        </p:nvSpPr>
        <p:spPr>
          <a:xfrm>
            <a:off x="1723236" y="1866520"/>
            <a:ext cx="1010058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dirty="0"/>
              <a:t>장신구는 각 </a:t>
            </a:r>
            <a:r>
              <a:rPr lang="ko-KR" altLang="en-US" sz="1600" dirty="0" err="1">
                <a:solidFill>
                  <a:schemeClr val="bg1"/>
                </a:solidFill>
              </a:rPr>
              <a:t>커먼</a:t>
            </a:r>
            <a:r>
              <a:rPr lang="en-US" altLang="ko-KR" sz="1600" dirty="0"/>
              <a:t>, </a:t>
            </a:r>
            <a:r>
              <a:rPr lang="ko-KR" altLang="en-US" sz="1600" dirty="0" err="1">
                <a:solidFill>
                  <a:schemeClr val="accent1"/>
                </a:solidFill>
              </a:rPr>
              <a:t>언커먼</a:t>
            </a:r>
            <a:r>
              <a:rPr lang="en-US" altLang="ko-KR" sz="1600" dirty="0"/>
              <a:t>, </a:t>
            </a:r>
            <a:r>
              <a:rPr lang="ko-KR" altLang="en-US" sz="1600" dirty="0">
                <a:solidFill>
                  <a:srgbClr val="7030A0"/>
                </a:solidFill>
              </a:rPr>
              <a:t>유니크</a:t>
            </a:r>
            <a:r>
              <a:rPr lang="en-US" altLang="ko-KR" sz="1600" dirty="0"/>
              <a:t>, </a:t>
            </a:r>
            <a:r>
              <a:rPr lang="ko-KR" altLang="en-US" sz="1600" dirty="0" err="1">
                <a:solidFill>
                  <a:schemeClr val="accent2">
                    <a:lumMod val="75000"/>
                  </a:schemeClr>
                </a:solidFill>
              </a:rPr>
              <a:t>레전더리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ko-KR" altLang="en-US" sz="1600" dirty="0"/>
              <a:t>등급으로 나눠진다</a:t>
            </a:r>
            <a:r>
              <a:rPr lang="en-US" altLang="ko-KR" sz="16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/>
              <a:t>장신구는 최대 </a:t>
            </a:r>
            <a:r>
              <a:rPr lang="en-US" altLang="ko-KR" sz="1600" dirty="0"/>
              <a:t>2</a:t>
            </a:r>
            <a:r>
              <a:rPr lang="ko-KR" altLang="en-US" sz="1600" dirty="0"/>
              <a:t>개 낄 수 있다</a:t>
            </a:r>
            <a:r>
              <a:rPr lang="en-US" altLang="ko-KR" sz="16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/>
              <a:t>장신구의 경우 세트옵션이 있는 경우가 존재 한다</a:t>
            </a:r>
            <a:r>
              <a:rPr lang="en-US" altLang="ko-KR" sz="16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/>
              <a:t>장신구는 방어력</a:t>
            </a:r>
            <a:r>
              <a:rPr lang="en-US" altLang="ko-KR" sz="1600" dirty="0"/>
              <a:t>, </a:t>
            </a:r>
            <a:r>
              <a:rPr lang="ko-KR" altLang="en-US" sz="1600" dirty="0"/>
              <a:t>체력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스테미나</a:t>
            </a:r>
            <a:r>
              <a:rPr lang="en-US" altLang="ko-KR" sz="1600" dirty="0"/>
              <a:t>, </a:t>
            </a:r>
            <a:r>
              <a:rPr lang="ko-KR" altLang="en-US" sz="1600" dirty="0"/>
              <a:t>마나 </a:t>
            </a:r>
            <a:r>
              <a:rPr lang="ko-KR" altLang="en-US" sz="1600" dirty="0" err="1"/>
              <a:t>스테이터스에</a:t>
            </a:r>
            <a:r>
              <a:rPr lang="ko-KR" altLang="en-US" sz="1600" dirty="0"/>
              <a:t> 관여를 한다</a:t>
            </a:r>
            <a:r>
              <a:rPr lang="en-US" altLang="ko-KR" sz="16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/>
              <a:t>세트 옵션의 경우 아이템 밑에 어떤 아이템과 </a:t>
            </a:r>
            <a:r>
              <a:rPr lang="ko-KR" altLang="en-US" sz="1600" dirty="0" err="1"/>
              <a:t>셋트인지</a:t>
            </a:r>
            <a:r>
              <a:rPr lang="ko-KR" altLang="en-US" sz="1600" dirty="0"/>
              <a:t> 표시가 된다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2358917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260404B-C857-CD80-2F65-284C113AD524}"/>
              </a:ext>
            </a:extLst>
          </p:cNvPr>
          <p:cNvSpPr/>
          <p:nvPr/>
        </p:nvSpPr>
        <p:spPr>
          <a:xfrm>
            <a:off x="127000" y="127000"/>
            <a:ext cx="11938000" cy="6604000"/>
          </a:xfrm>
          <a:prstGeom prst="roundRect">
            <a:avLst>
              <a:gd name="adj" fmla="val 5509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F2192C-240E-EE47-F7BD-2417BC9C06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877"/>
          <a:stretch/>
        </p:blipFill>
        <p:spPr>
          <a:xfrm>
            <a:off x="126999" y="127430"/>
            <a:ext cx="1398398" cy="66031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401D67-BD9E-1707-D27F-735A5189321E}"/>
              </a:ext>
            </a:extLst>
          </p:cNvPr>
          <p:cNvSpPr txBox="1"/>
          <p:nvPr/>
        </p:nvSpPr>
        <p:spPr>
          <a:xfrm>
            <a:off x="126999" y="787166"/>
            <a:ext cx="13410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3.</a:t>
            </a:r>
            <a:r>
              <a:rPr lang="ko-KR" altLang="en-US" sz="1600" b="1" dirty="0"/>
              <a:t>아이템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A89E7D2-50B4-3BB7-3905-6225E74D0690}"/>
              </a:ext>
            </a:extLst>
          </p:cNvPr>
          <p:cNvSpPr/>
          <p:nvPr/>
        </p:nvSpPr>
        <p:spPr>
          <a:xfrm>
            <a:off x="83656" y="1560353"/>
            <a:ext cx="1475532" cy="18460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898E33-9C48-9215-D6FF-6DA73C3CEA84}"/>
              </a:ext>
            </a:extLst>
          </p:cNvPr>
          <p:cNvSpPr txBox="1"/>
          <p:nvPr/>
        </p:nvSpPr>
        <p:spPr>
          <a:xfrm>
            <a:off x="170343" y="1142498"/>
            <a:ext cx="13983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무기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장신구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/>
              <a:t>아티펙트</a:t>
            </a:r>
            <a:endParaRPr lang="en-US" altLang="ko-KR" sz="1200" b="1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의뢰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60114E-9192-40A4-9D64-619F2FC31F92}"/>
              </a:ext>
            </a:extLst>
          </p:cNvPr>
          <p:cNvSpPr txBox="1"/>
          <p:nvPr/>
        </p:nvSpPr>
        <p:spPr>
          <a:xfrm>
            <a:off x="1788019" y="370171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아티펙트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273771A5-E4F1-66C7-9708-4BAF812360AE}"/>
              </a:ext>
            </a:extLst>
          </p:cNvPr>
          <p:cNvSpPr/>
          <p:nvPr/>
        </p:nvSpPr>
        <p:spPr>
          <a:xfrm>
            <a:off x="1644242" y="1173930"/>
            <a:ext cx="10226180" cy="5313899"/>
          </a:xfrm>
          <a:prstGeom prst="roundRect">
            <a:avLst>
              <a:gd name="adj" fmla="val 10338"/>
            </a:avLst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28588A-EF4A-7500-486A-52B57CC58DAC}"/>
              </a:ext>
            </a:extLst>
          </p:cNvPr>
          <p:cNvSpPr txBox="1"/>
          <p:nvPr/>
        </p:nvSpPr>
        <p:spPr>
          <a:xfrm>
            <a:off x="1972577" y="1323775"/>
            <a:ext cx="1524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상세 설명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D2BE2A-2094-1593-73A1-D6A086EA4488}"/>
              </a:ext>
            </a:extLst>
          </p:cNvPr>
          <p:cNvSpPr txBox="1"/>
          <p:nvPr/>
        </p:nvSpPr>
        <p:spPr>
          <a:xfrm>
            <a:off x="1723236" y="1866520"/>
            <a:ext cx="1010058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dirty="0" err="1"/>
              <a:t>아티펙트는</a:t>
            </a:r>
            <a:r>
              <a:rPr lang="ko-KR" altLang="en-US" sz="1600" dirty="0"/>
              <a:t> 무기의 스킬들을 </a:t>
            </a:r>
            <a:r>
              <a:rPr lang="ko-KR" altLang="en-US" sz="1600" dirty="0" err="1"/>
              <a:t>강화시켜주는</a:t>
            </a:r>
            <a:r>
              <a:rPr lang="ko-KR" altLang="en-US" sz="1600" dirty="0"/>
              <a:t> 아이템이다</a:t>
            </a:r>
            <a:r>
              <a:rPr lang="en-US" altLang="ko-KR" sz="16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/>
              <a:t>강화 효과 한 개</a:t>
            </a:r>
            <a:r>
              <a:rPr lang="en-US" altLang="ko-KR" sz="1600" dirty="0"/>
              <a:t>, </a:t>
            </a:r>
            <a:r>
              <a:rPr lang="ko-KR" altLang="en-US" sz="1600" dirty="0"/>
              <a:t>감소 효과 한가지를 가지고 있다</a:t>
            </a:r>
            <a:r>
              <a:rPr lang="en-US" altLang="ko-KR" sz="16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/>
              <a:t>무기당 최대 </a:t>
            </a:r>
            <a:r>
              <a:rPr lang="en-US" altLang="ko-KR" sz="1600" dirty="0"/>
              <a:t>4</a:t>
            </a:r>
            <a:r>
              <a:rPr lang="ko-KR" altLang="en-US" sz="1600" dirty="0"/>
              <a:t>가지를 장착할 수 있다</a:t>
            </a:r>
            <a:r>
              <a:rPr lang="en-US" altLang="ko-KR" sz="16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 err="1"/>
              <a:t>아티펙트보드</a:t>
            </a:r>
            <a:r>
              <a:rPr lang="en-US" altLang="ko-KR" sz="1600" dirty="0"/>
              <a:t>(</a:t>
            </a:r>
            <a:r>
              <a:rPr lang="ko-KR" altLang="en-US" sz="1600" dirty="0"/>
              <a:t>가명</a:t>
            </a:r>
            <a:r>
              <a:rPr lang="en-US" altLang="ko-KR" sz="1600" dirty="0"/>
              <a:t>)</a:t>
            </a:r>
            <a:r>
              <a:rPr lang="ko-KR" altLang="en-US" sz="1600" dirty="0"/>
              <a:t>에서 장착한 </a:t>
            </a:r>
            <a:r>
              <a:rPr lang="ko-KR" altLang="en-US" sz="1600" dirty="0" err="1"/>
              <a:t>아티펙트의</a:t>
            </a:r>
            <a:r>
              <a:rPr lang="ko-KR" altLang="en-US" sz="1600" dirty="0"/>
              <a:t> 효과를 발현 시킬 수 있다</a:t>
            </a:r>
            <a:r>
              <a:rPr lang="en-US" altLang="ko-KR" sz="16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/>
              <a:t>장착된 </a:t>
            </a:r>
            <a:r>
              <a:rPr lang="ko-KR" altLang="en-US" sz="1600" dirty="0" err="1"/>
              <a:t>아티펙트들은</a:t>
            </a:r>
            <a:r>
              <a:rPr lang="ko-KR" altLang="en-US" sz="1600" dirty="0"/>
              <a:t> 장착해제와 장착이 자유롭다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9611288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260404B-C857-CD80-2F65-284C113AD524}"/>
              </a:ext>
            </a:extLst>
          </p:cNvPr>
          <p:cNvSpPr/>
          <p:nvPr/>
        </p:nvSpPr>
        <p:spPr>
          <a:xfrm>
            <a:off x="127000" y="127000"/>
            <a:ext cx="11938000" cy="6604000"/>
          </a:xfrm>
          <a:prstGeom prst="roundRect">
            <a:avLst>
              <a:gd name="adj" fmla="val 5509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F2192C-240E-EE47-F7BD-2417BC9C06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877"/>
          <a:stretch/>
        </p:blipFill>
        <p:spPr>
          <a:xfrm>
            <a:off x="126999" y="127430"/>
            <a:ext cx="1398398" cy="66031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401D67-BD9E-1707-D27F-735A5189321E}"/>
              </a:ext>
            </a:extLst>
          </p:cNvPr>
          <p:cNvSpPr txBox="1"/>
          <p:nvPr/>
        </p:nvSpPr>
        <p:spPr>
          <a:xfrm>
            <a:off x="126999" y="787166"/>
            <a:ext cx="13410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3.</a:t>
            </a:r>
            <a:r>
              <a:rPr lang="ko-KR" altLang="en-US" sz="1600" b="1" dirty="0"/>
              <a:t>아이템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A89E7D2-50B4-3BB7-3905-6225E74D0690}"/>
              </a:ext>
            </a:extLst>
          </p:cNvPr>
          <p:cNvSpPr/>
          <p:nvPr/>
        </p:nvSpPr>
        <p:spPr>
          <a:xfrm>
            <a:off x="83656" y="1551964"/>
            <a:ext cx="1475532" cy="18460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898E33-9C48-9215-D6FF-6DA73C3CEA84}"/>
              </a:ext>
            </a:extLst>
          </p:cNvPr>
          <p:cNvSpPr txBox="1"/>
          <p:nvPr/>
        </p:nvSpPr>
        <p:spPr>
          <a:xfrm>
            <a:off x="170343" y="1142498"/>
            <a:ext cx="13983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무기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장신구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/>
              <a:t>아티펙트</a:t>
            </a:r>
            <a:endParaRPr lang="en-US" altLang="ko-KR" sz="1200" b="1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의뢰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60114E-9192-40A4-9D64-619F2FC31F92}"/>
              </a:ext>
            </a:extLst>
          </p:cNvPr>
          <p:cNvSpPr txBox="1"/>
          <p:nvPr/>
        </p:nvSpPr>
        <p:spPr>
          <a:xfrm>
            <a:off x="1788019" y="370171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아티펙트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273771A5-E4F1-66C7-9708-4BAF812360AE}"/>
              </a:ext>
            </a:extLst>
          </p:cNvPr>
          <p:cNvSpPr/>
          <p:nvPr/>
        </p:nvSpPr>
        <p:spPr>
          <a:xfrm>
            <a:off x="1644242" y="1173930"/>
            <a:ext cx="10226180" cy="5313899"/>
          </a:xfrm>
          <a:prstGeom prst="roundRect">
            <a:avLst>
              <a:gd name="adj" fmla="val 10338"/>
            </a:avLst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28588A-EF4A-7500-486A-52B57CC58DAC}"/>
              </a:ext>
            </a:extLst>
          </p:cNvPr>
          <p:cNvSpPr txBox="1"/>
          <p:nvPr/>
        </p:nvSpPr>
        <p:spPr>
          <a:xfrm>
            <a:off x="1972577" y="1323775"/>
            <a:ext cx="21403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rgbClr val="0070C0"/>
                </a:solidFill>
              </a:rPr>
              <a:t>아티펙트 보드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A3D294F-875C-B358-D5F8-E874BFB67930}"/>
              </a:ext>
            </a:extLst>
          </p:cNvPr>
          <p:cNvSpPr txBox="1"/>
          <p:nvPr/>
        </p:nvSpPr>
        <p:spPr>
          <a:xfrm>
            <a:off x="1723236" y="1866520"/>
            <a:ext cx="1010058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dirty="0"/>
              <a:t>아티펙트 보드는 </a:t>
            </a:r>
            <a:r>
              <a:rPr lang="en-US" altLang="ko-KR" sz="1600" dirty="0"/>
              <a:t>5X5</a:t>
            </a:r>
            <a:r>
              <a:rPr lang="ko-KR" altLang="en-US" sz="1600" dirty="0"/>
              <a:t>크기의 격자 모양이다</a:t>
            </a:r>
            <a:r>
              <a:rPr lang="en-US" altLang="ko-KR" sz="16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/>
              <a:t>좌측에는 장착한 </a:t>
            </a:r>
            <a:r>
              <a:rPr lang="ko-KR" altLang="en-US" sz="1600" dirty="0" err="1"/>
              <a:t>아티펙트의</a:t>
            </a:r>
            <a:r>
              <a:rPr lang="ko-KR" altLang="en-US" sz="1600" dirty="0"/>
              <a:t> 이름과 버프 효과와 넣어야 하는 스킬 포인트 수가 적혀 있다</a:t>
            </a:r>
            <a:r>
              <a:rPr lang="en-US" altLang="ko-KR" sz="16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/>
              <a:t>상단에는 좌측과 대칭 하는 </a:t>
            </a:r>
            <a:r>
              <a:rPr lang="ko-KR" altLang="en-US" sz="1600" dirty="0" err="1"/>
              <a:t>아티펙트의</a:t>
            </a:r>
            <a:r>
              <a:rPr lang="ko-KR" altLang="en-US" sz="1600" dirty="0"/>
              <a:t> </a:t>
            </a:r>
            <a:r>
              <a:rPr lang="ko-KR" altLang="en-US" sz="1600" dirty="0" err="1"/>
              <a:t>디버프</a:t>
            </a:r>
            <a:r>
              <a:rPr lang="ko-KR" altLang="en-US" sz="1600" dirty="0"/>
              <a:t> 효과와 넣어야 하는 스킬 포인트가 적혀 있다</a:t>
            </a:r>
            <a:r>
              <a:rPr lang="en-US" altLang="ko-KR" sz="16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 err="1"/>
              <a:t>아티펙트의</a:t>
            </a:r>
            <a:r>
              <a:rPr lang="ko-KR" altLang="en-US" sz="1600" dirty="0"/>
              <a:t> 위치는 플레이어가 원하는 대로 이동이 가능하다</a:t>
            </a:r>
            <a:r>
              <a:rPr lang="en-US" altLang="ko-KR" sz="1600" dirty="0"/>
              <a:t>.</a:t>
            </a:r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09ACFDCE-3F62-3C5B-D7AA-BE20FC364817}"/>
              </a:ext>
            </a:extLst>
          </p:cNvPr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3052026275"/>
              </p:ext>
            </p:extLst>
          </p:nvPr>
        </p:nvGraphicFramePr>
        <p:xfrm>
          <a:off x="5570302" y="3607266"/>
          <a:ext cx="2374060" cy="217296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74812">
                  <a:extLst>
                    <a:ext uri="{9D8B030D-6E8A-4147-A177-3AD203B41FA5}">
                      <a16:colId xmlns:a16="http://schemas.microsoft.com/office/drawing/2014/main" val="3840733107"/>
                    </a:ext>
                  </a:extLst>
                </a:gridCol>
                <a:gridCol w="474812">
                  <a:extLst>
                    <a:ext uri="{9D8B030D-6E8A-4147-A177-3AD203B41FA5}">
                      <a16:colId xmlns:a16="http://schemas.microsoft.com/office/drawing/2014/main" val="3214583967"/>
                    </a:ext>
                  </a:extLst>
                </a:gridCol>
                <a:gridCol w="474812">
                  <a:extLst>
                    <a:ext uri="{9D8B030D-6E8A-4147-A177-3AD203B41FA5}">
                      <a16:colId xmlns:a16="http://schemas.microsoft.com/office/drawing/2014/main" val="2824976685"/>
                    </a:ext>
                  </a:extLst>
                </a:gridCol>
                <a:gridCol w="474812">
                  <a:extLst>
                    <a:ext uri="{9D8B030D-6E8A-4147-A177-3AD203B41FA5}">
                      <a16:colId xmlns:a16="http://schemas.microsoft.com/office/drawing/2014/main" val="2734646507"/>
                    </a:ext>
                  </a:extLst>
                </a:gridCol>
                <a:gridCol w="474812">
                  <a:extLst>
                    <a:ext uri="{9D8B030D-6E8A-4147-A177-3AD203B41FA5}">
                      <a16:colId xmlns:a16="http://schemas.microsoft.com/office/drawing/2014/main" val="4050331475"/>
                    </a:ext>
                  </a:extLst>
                </a:gridCol>
              </a:tblGrid>
              <a:tr h="43459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1293016"/>
                  </a:ext>
                </a:extLst>
              </a:tr>
              <a:tr h="43459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5055073"/>
                  </a:ext>
                </a:extLst>
              </a:tr>
              <a:tr h="43459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2878868"/>
                  </a:ext>
                </a:extLst>
              </a:tr>
              <a:tr h="43459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6112749"/>
                  </a:ext>
                </a:extLst>
              </a:tr>
              <a:tr h="43459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6992257"/>
                  </a:ext>
                </a:extLst>
              </a:tr>
            </a:tbl>
          </a:graphicData>
        </a:graphic>
      </p:graphicFrame>
      <p:sp>
        <p:nvSpPr>
          <p:cNvPr id="20" name="직사각형 19">
            <a:extLst>
              <a:ext uri="{FF2B5EF4-FFF2-40B4-BE49-F238E27FC236}">
                <a16:creationId xmlns:a16="http://schemas.microsoft.com/office/drawing/2014/main" id="{3122CD00-E19A-92DC-7A30-70A560ABD9AE}"/>
              </a:ext>
            </a:extLst>
          </p:cNvPr>
          <p:cNvSpPr/>
          <p:nvPr/>
        </p:nvSpPr>
        <p:spPr>
          <a:xfrm>
            <a:off x="3577914" y="3607266"/>
            <a:ext cx="1317072" cy="44750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아티펙트 이름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1228BC5-50E2-6068-A1FA-630CA80CA19C}"/>
              </a:ext>
            </a:extLst>
          </p:cNvPr>
          <p:cNvSpPr/>
          <p:nvPr/>
        </p:nvSpPr>
        <p:spPr>
          <a:xfrm>
            <a:off x="4899181" y="3607266"/>
            <a:ext cx="658538" cy="44750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스킬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포인트</a:t>
            </a: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27ADE88B-A2E2-C042-CC34-F864EE44638B}"/>
              </a:ext>
            </a:extLst>
          </p:cNvPr>
          <p:cNvGrpSpPr/>
          <p:nvPr/>
        </p:nvGrpSpPr>
        <p:grpSpPr>
          <a:xfrm>
            <a:off x="3577914" y="4035690"/>
            <a:ext cx="1979805" cy="447506"/>
            <a:chOff x="3577914" y="3607266"/>
            <a:chExt cx="1979805" cy="447506"/>
          </a:xfrm>
          <a:solidFill>
            <a:schemeClr val="bg2">
              <a:lumMod val="90000"/>
            </a:schemeClr>
          </a:solidFill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8A4DB7DF-B3A3-8AB3-7B6A-18589DCA0393}"/>
                </a:ext>
              </a:extLst>
            </p:cNvPr>
            <p:cNvSpPr/>
            <p:nvPr/>
          </p:nvSpPr>
          <p:spPr>
            <a:xfrm>
              <a:off x="3577914" y="3607266"/>
              <a:ext cx="1317072" cy="447506"/>
            </a:xfrm>
            <a:prstGeom prst="rect">
              <a:avLst/>
            </a:prstGeom>
            <a:grp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아티펙트 이름</a:t>
              </a: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FB0A9E80-2C77-9C94-6FD7-0D31066D2A3B}"/>
                </a:ext>
              </a:extLst>
            </p:cNvPr>
            <p:cNvSpPr/>
            <p:nvPr/>
          </p:nvSpPr>
          <p:spPr>
            <a:xfrm>
              <a:off x="4899181" y="3607266"/>
              <a:ext cx="658538" cy="447506"/>
            </a:xfrm>
            <a:prstGeom prst="rect">
              <a:avLst/>
            </a:prstGeom>
            <a:grp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스킬</a:t>
              </a:r>
              <a:endParaRPr lang="en-US" altLang="ko-KR" sz="1200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포인트</a:t>
              </a: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10FBB335-F916-2DB1-46AD-48CA067C92DA}"/>
              </a:ext>
            </a:extLst>
          </p:cNvPr>
          <p:cNvGrpSpPr/>
          <p:nvPr/>
        </p:nvGrpSpPr>
        <p:grpSpPr>
          <a:xfrm>
            <a:off x="3577914" y="4464114"/>
            <a:ext cx="1979805" cy="447506"/>
            <a:chOff x="3577914" y="3607266"/>
            <a:chExt cx="1979805" cy="447506"/>
          </a:xfrm>
          <a:solidFill>
            <a:schemeClr val="bg2">
              <a:lumMod val="90000"/>
            </a:schemeClr>
          </a:solidFill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0306285A-F730-12B6-A93D-23963A69C8F4}"/>
                </a:ext>
              </a:extLst>
            </p:cNvPr>
            <p:cNvSpPr/>
            <p:nvPr/>
          </p:nvSpPr>
          <p:spPr>
            <a:xfrm>
              <a:off x="3577914" y="3607266"/>
              <a:ext cx="1317072" cy="447506"/>
            </a:xfrm>
            <a:prstGeom prst="rect">
              <a:avLst/>
            </a:prstGeom>
            <a:grp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아티펙트 이름</a:t>
              </a: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DA08F3F1-C11D-8E4C-F7A2-E849CFDB1DCF}"/>
                </a:ext>
              </a:extLst>
            </p:cNvPr>
            <p:cNvSpPr/>
            <p:nvPr/>
          </p:nvSpPr>
          <p:spPr>
            <a:xfrm>
              <a:off x="4899181" y="3607266"/>
              <a:ext cx="658538" cy="447506"/>
            </a:xfrm>
            <a:prstGeom prst="rect">
              <a:avLst/>
            </a:prstGeom>
            <a:grp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스킬</a:t>
              </a:r>
              <a:endParaRPr lang="en-US" altLang="ko-KR" sz="1200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포인트</a:t>
              </a: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C60B4ADD-5823-CCE9-3812-2B11A613D894}"/>
              </a:ext>
            </a:extLst>
          </p:cNvPr>
          <p:cNvGrpSpPr/>
          <p:nvPr/>
        </p:nvGrpSpPr>
        <p:grpSpPr>
          <a:xfrm>
            <a:off x="3577914" y="4892539"/>
            <a:ext cx="1979805" cy="447506"/>
            <a:chOff x="3577914" y="3607266"/>
            <a:chExt cx="1979805" cy="447506"/>
          </a:xfrm>
          <a:solidFill>
            <a:schemeClr val="bg2">
              <a:lumMod val="90000"/>
            </a:schemeClr>
          </a:solidFill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4C53F27C-FF66-9368-5F4B-0AB10ACCA607}"/>
                </a:ext>
              </a:extLst>
            </p:cNvPr>
            <p:cNvSpPr/>
            <p:nvPr/>
          </p:nvSpPr>
          <p:spPr>
            <a:xfrm>
              <a:off x="3577914" y="3607266"/>
              <a:ext cx="1317072" cy="447506"/>
            </a:xfrm>
            <a:prstGeom prst="rect">
              <a:avLst/>
            </a:prstGeom>
            <a:grp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아티펙트 이름</a:t>
              </a: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A9C0B077-CDD0-36ED-3D30-8521852C0A76}"/>
                </a:ext>
              </a:extLst>
            </p:cNvPr>
            <p:cNvSpPr/>
            <p:nvPr/>
          </p:nvSpPr>
          <p:spPr>
            <a:xfrm>
              <a:off x="4899181" y="3607266"/>
              <a:ext cx="658538" cy="447506"/>
            </a:xfrm>
            <a:prstGeom prst="rect">
              <a:avLst/>
            </a:prstGeom>
            <a:grp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스킬</a:t>
              </a:r>
              <a:endParaRPr lang="en-US" altLang="ko-KR" sz="1200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포인트</a:t>
              </a:r>
            </a:p>
          </p:txBody>
        </p:sp>
      </p:grp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03BE081-53DA-9397-2D42-7CB9E56D1A06}"/>
              </a:ext>
            </a:extLst>
          </p:cNvPr>
          <p:cNvSpPr/>
          <p:nvPr/>
        </p:nvSpPr>
        <p:spPr>
          <a:xfrm>
            <a:off x="5557719" y="3166354"/>
            <a:ext cx="465576" cy="44750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solidFill>
                  <a:schemeClr val="tx1"/>
                </a:solidFill>
              </a:rPr>
              <a:t>스킬</a:t>
            </a:r>
            <a:endParaRPr lang="en-US" altLang="ko-KR" sz="1050" dirty="0">
              <a:solidFill>
                <a:schemeClr val="tx1"/>
              </a:solidFill>
            </a:endParaRPr>
          </a:p>
          <a:p>
            <a:pPr algn="ctr"/>
            <a:r>
              <a:rPr lang="ko-KR" altLang="en-US" sz="1050" dirty="0">
                <a:solidFill>
                  <a:schemeClr val="tx1"/>
                </a:solidFill>
              </a:rPr>
              <a:t>포인트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ABC7375B-3AAE-2E8E-E733-CDAB7F3B21E3}"/>
              </a:ext>
            </a:extLst>
          </p:cNvPr>
          <p:cNvSpPr/>
          <p:nvPr/>
        </p:nvSpPr>
        <p:spPr>
          <a:xfrm>
            <a:off x="6049860" y="3156474"/>
            <a:ext cx="465576" cy="44750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solidFill>
                  <a:schemeClr val="tx1"/>
                </a:solidFill>
              </a:rPr>
              <a:t>스킬</a:t>
            </a:r>
            <a:endParaRPr lang="en-US" altLang="ko-KR" sz="1050" dirty="0">
              <a:solidFill>
                <a:schemeClr val="tx1"/>
              </a:solidFill>
            </a:endParaRPr>
          </a:p>
          <a:p>
            <a:pPr algn="ctr"/>
            <a:r>
              <a:rPr lang="ko-KR" altLang="en-US" sz="1050" dirty="0">
                <a:solidFill>
                  <a:schemeClr val="tx1"/>
                </a:solidFill>
              </a:rPr>
              <a:t>포인트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170B5C2F-D2B0-40B3-791F-B4A1BD944E6F}"/>
              </a:ext>
            </a:extLst>
          </p:cNvPr>
          <p:cNvSpPr/>
          <p:nvPr/>
        </p:nvSpPr>
        <p:spPr>
          <a:xfrm>
            <a:off x="6515463" y="3142585"/>
            <a:ext cx="465576" cy="44750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solidFill>
                  <a:schemeClr val="tx1"/>
                </a:solidFill>
              </a:rPr>
              <a:t>스킬</a:t>
            </a:r>
            <a:endParaRPr lang="en-US" altLang="ko-KR" sz="1050" dirty="0">
              <a:solidFill>
                <a:schemeClr val="tx1"/>
              </a:solidFill>
            </a:endParaRPr>
          </a:p>
          <a:p>
            <a:pPr algn="ctr"/>
            <a:r>
              <a:rPr lang="ko-KR" altLang="en-US" sz="1050" dirty="0">
                <a:solidFill>
                  <a:schemeClr val="tx1"/>
                </a:solidFill>
              </a:rPr>
              <a:t>포인트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101DECC0-ACFA-DCF3-5FD4-85A4E3C090D3}"/>
              </a:ext>
            </a:extLst>
          </p:cNvPr>
          <p:cNvSpPr/>
          <p:nvPr/>
        </p:nvSpPr>
        <p:spPr>
          <a:xfrm>
            <a:off x="6985247" y="3150974"/>
            <a:ext cx="465576" cy="44750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solidFill>
                  <a:schemeClr val="tx1"/>
                </a:solidFill>
              </a:rPr>
              <a:t>스킬</a:t>
            </a:r>
            <a:endParaRPr lang="en-US" altLang="ko-KR" sz="1050" dirty="0">
              <a:solidFill>
                <a:schemeClr val="tx1"/>
              </a:solidFill>
            </a:endParaRPr>
          </a:p>
          <a:p>
            <a:pPr algn="ctr"/>
            <a:r>
              <a:rPr lang="ko-KR" altLang="en-US" sz="1050" dirty="0">
                <a:solidFill>
                  <a:schemeClr val="tx1"/>
                </a:solidFill>
              </a:rPr>
              <a:t>포인트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5CBB7E68-F62D-4798-92C5-641A6C88095E}"/>
              </a:ext>
            </a:extLst>
          </p:cNvPr>
          <p:cNvSpPr/>
          <p:nvPr/>
        </p:nvSpPr>
        <p:spPr>
          <a:xfrm>
            <a:off x="8288323" y="3330455"/>
            <a:ext cx="1845578" cy="2353615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아티펙트 이름</a:t>
            </a:r>
            <a:endParaRPr lang="en-US" altLang="ko-KR" sz="1200" dirty="0"/>
          </a:p>
          <a:p>
            <a:pPr algn="ctr"/>
            <a:r>
              <a:rPr lang="ko-KR" altLang="en-US" sz="1200" dirty="0"/>
              <a:t>아티펙트 효과설명 </a:t>
            </a:r>
            <a:r>
              <a:rPr lang="en-US" altLang="ko-KR" sz="1200" dirty="0"/>
              <a:t>UI</a:t>
            </a:r>
            <a:endParaRPr lang="ko-KR" altLang="en-US" sz="1200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A5C8B879-E54F-2696-460F-DD535413B1D7}"/>
              </a:ext>
            </a:extLst>
          </p:cNvPr>
          <p:cNvSpPr/>
          <p:nvPr/>
        </p:nvSpPr>
        <p:spPr>
          <a:xfrm>
            <a:off x="3577914" y="4892539"/>
            <a:ext cx="4366448" cy="46468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A8BDF180-BC26-D836-4158-393F8E122206}"/>
              </a:ext>
            </a:extLst>
          </p:cNvPr>
          <p:cNvSpPr/>
          <p:nvPr/>
        </p:nvSpPr>
        <p:spPr>
          <a:xfrm>
            <a:off x="6981047" y="3142585"/>
            <a:ext cx="469776" cy="263764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3983056F-5E33-A962-70F3-6865389DFED1}"/>
              </a:ext>
            </a:extLst>
          </p:cNvPr>
          <p:cNvCxnSpPr/>
          <p:nvPr/>
        </p:nvCxnSpPr>
        <p:spPr>
          <a:xfrm flipV="1">
            <a:off x="4706224" y="3366338"/>
            <a:ext cx="3607266" cy="166705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말풍선: 사각형 48">
            <a:extLst>
              <a:ext uri="{FF2B5EF4-FFF2-40B4-BE49-F238E27FC236}">
                <a16:creationId xmlns:a16="http://schemas.microsoft.com/office/drawing/2014/main" id="{E55B8791-0199-86EE-4E79-7391D84BF6D3}"/>
              </a:ext>
            </a:extLst>
          </p:cNvPr>
          <p:cNvSpPr/>
          <p:nvPr/>
        </p:nvSpPr>
        <p:spPr>
          <a:xfrm>
            <a:off x="3003259" y="5559653"/>
            <a:ext cx="1891727" cy="618159"/>
          </a:xfrm>
          <a:prstGeom prst="wedgeRectCallout">
            <a:avLst>
              <a:gd name="adj1" fmla="val 31698"/>
              <a:gd name="adj2" fmla="val -7989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마우스</a:t>
            </a:r>
            <a:r>
              <a:rPr lang="en-US" altLang="ko-KR" sz="1100" dirty="0">
                <a:solidFill>
                  <a:schemeClr val="tx1"/>
                </a:solidFill>
              </a:rPr>
              <a:t> </a:t>
            </a:r>
            <a:r>
              <a:rPr lang="ko-KR" altLang="en-US" sz="1100" dirty="0">
                <a:solidFill>
                  <a:schemeClr val="tx1"/>
                </a:solidFill>
              </a:rPr>
              <a:t>커서를 올렸을 시</a:t>
            </a:r>
            <a:endParaRPr lang="en-US" altLang="ko-KR" sz="1100" dirty="0">
              <a:solidFill>
                <a:schemeClr val="tx1"/>
              </a:solidFill>
            </a:endParaRPr>
          </a:p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효과 설명 </a:t>
            </a:r>
            <a:r>
              <a:rPr lang="en-US" altLang="ko-KR" sz="1100" dirty="0">
                <a:solidFill>
                  <a:schemeClr val="tx1"/>
                </a:solidFill>
              </a:rPr>
              <a:t>UI </a:t>
            </a:r>
            <a:r>
              <a:rPr lang="ko-KR" altLang="en-US" sz="1100" dirty="0">
                <a:solidFill>
                  <a:schemeClr val="tx1"/>
                </a:solidFill>
              </a:rPr>
              <a:t>등장 및</a:t>
            </a:r>
            <a:endParaRPr lang="en-US" altLang="ko-KR" sz="1100" dirty="0">
              <a:solidFill>
                <a:schemeClr val="tx1"/>
              </a:solidFill>
            </a:endParaRPr>
          </a:p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해당 효과 라인 표시</a:t>
            </a:r>
            <a:endParaRPr lang="en-US" altLang="ko-KR" sz="1100" dirty="0">
              <a:solidFill>
                <a:schemeClr val="tx1"/>
              </a:solidFill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2EAEEDD1-09D2-ACF8-598F-F0CC1DE6FA89}"/>
              </a:ext>
            </a:extLst>
          </p:cNvPr>
          <p:cNvSpPr/>
          <p:nvPr/>
        </p:nvSpPr>
        <p:spPr>
          <a:xfrm>
            <a:off x="3577914" y="3250734"/>
            <a:ext cx="1933644" cy="30347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</a:rPr>
              <a:t>현재 보유 스킬 포인트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55516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260404B-C857-CD80-2F65-284C113AD524}"/>
              </a:ext>
            </a:extLst>
          </p:cNvPr>
          <p:cNvSpPr/>
          <p:nvPr/>
        </p:nvSpPr>
        <p:spPr>
          <a:xfrm>
            <a:off x="127000" y="127000"/>
            <a:ext cx="11938000" cy="6604000"/>
          </a:xfrm>
          <a:prstGeom prst="roundRect">
            <a:avLst>
              <a:gd name="adj" fmla="val 5509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FD57432E-AF07-B4F7-B202-86014C817B2C}"/>
              </a:ext>
            </a:extLst>
          </p:cNvPr>
          <p:cNvSpPr/>
          <p:nvPr/>
        </p:nvSpPr>
        <p:spPr>
          <a:xfrm>
            <a:off x="127000" y="127000"/>
            <a:ext cx="4738615" cy="6604000"/>
          </a:xfrm>
          <a:prstGeom prst="roundRect">
            <a:avLst>
              <a:gd name="adj" fmla="val 7339"/>
            </a:avLst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5400" b="1" dirty="0">
                <a:solidFill>
                  <a:schemeClr val="tx1"/>
                </a:solidFill>
              </a:rPr>
              <a:t>1.</a:t>
            </a:r>
            <a:r>
              <a:rPr lang="ko-KR" altLang="en-US" sz="5400" b="1" dirty="0">
                <a:solidFill>
                  <a:schemeClr val="tx1"/>
                </a:solidFill>
              </a:rPr>
              <a:t> 게임 개요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520840-90B4-CDB8-FC0F-63DA5E39278E}"/>
              </a:ext>
            </a:extLst>
          </p:cNvPr>
          <p:cNvSpPr txBox="1"/>
          <p:nvPr/>
        </p:nvSpPr>
        <p:spPr>
          <a:xfrm>
            <a:off x="5220515" y="1443841"/>
            <a:ext cx="557611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3600" b="1" dirty="0"/>
              <a:t>장르</a:t>
            </a:r>
            <a:endParaRPr lang="en-US" altLang="ko-KR" sz="3600" b="1" dirty="0"/>
          </a:p>
          <a:p>
            <a:endParaRPr lang="en-US" altLang="ko-KR" sz="3600" b="1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3600" b="1" dirty="0"/>
              <a:t>게임 컨셉</a:t>
            </a:r>
            <a:endParaRPr lang="en-US" altLang="ko-KR" sz="3600" b="1" dirty="0"/>
          </a:p>
          <a:p>
            <a:endParaRPr lang="en-US" altLang="ko-KR" sz="3600" b="1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3600" b="1" dirty="0"/>
              <a:t>플레이 요약</a:t>
            </a:r>
            <a:endParaRPr lang="en-US" altLang="ko-KR" sz="3600" b="1" dirty="0"/>
          </a:p>
          <a:p>
            <a:endParaRPr lang="en-US" altLang="ko-KR" sz="3600" b="1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3600" b="1" dirty="0"/>
              <a:t>주요 요소</a:t>
            </a:r>
            <a:endParaRPr lang="en-US" altLang="ko-KR" sz="3600" b="1" dirty="0"/>
          </a:p>
        </p:txBody>
      </p:sp>
    </p:spTree>
    <p:extLst>
      <p:ext uri="{BB962C8B-B14F-4D97-AF65-F5344CB8AC3E}">
        <p14:creationId xmlns:p14="http://schemas.microsoft.com/office/powerpoint/2010/main" val="41668820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260404B-C857-CD80-2F65-284C113AD524}"/>
              </a:ext>
            </a:extLst>
          </p:cNvPr>
          <p:cNvSpPr/>
          <p:nvPr/>
        </p:nvSpPr>
        <p:spPr>
          <a:xfrm>
            <a:off x="127000" y="127000"/>
            <a:ext cx="11938000" cy="6604000"/>
          </a:xfrm>
          <a:prstGeom prst="roundRect">
            <a:avLst>
              <a:gd name="adj" fmla="val 5509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F2192C-240E-EE47-F7BD-2417BC9C06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877"/>
          <a:stretch/>
        </p:blipFill>
        <p:spPr>
          <a:xfrm>
            <a:off x="126999" y="127430"/>
            <a:ext cx="1398398" cy="66031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401D67-BD9E-1707-D27F-735A5189321E}"/>
              </a:ext>
            </a:extLst>
          </p:cNvPr>
          <p:cNvSpPr txBox="1"/>
          <p:nvPr/>
        </p:nvSpPr>
        <p:spPr>
          <a:xfrm>
            <a:off x="126999" y="787166"/>
            <a:ext cx="13410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3.</a:t>
            </a:r>
            <a:r>
              <a:rPr lang="ko-KR" altLang="en-US" sz="1600" b="1" dirty="0"/>
              <a:t>아이템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A89E7D2-50B4-3BB7-3905-6225E74D0690}"/>
              </a:ext>
            </a:extLst>
          </p:cNvPr>
          <p:cNvSpPr/>
          <p:nvPr/>
        </p:nvSpPr>
        <p:spPr>
          <a:xfrm>
            <a:off x="83656" y="1551964"/>
            <a:ext cx="1475532" cy="18460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898E33-9C48-9215-D6FF-6DA73C3CEA84}"/>
              </a:ext>
            </a:extLst>
          </p:cNvPr>
          <p:cNvSpPr txBox="1"/>
          <p:nvPr/>
        </p:nvSpPr>
        <p:spPr>
          <a:xfrm>
            <a:off x="170343" y="1142498"/>
            <a:ext cx="13983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무기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장신구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/>
              <a:t>아티펙트</a:t>
            </a:r>
            <a:endParaRPr lang="en-US" altLang="ko-KR" sz="1200" b="1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의뢰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60114E-9192-40A4-9D64-619F2FC31F92}"/>
              </a:ext>
            </a:extLst>
          </p:cNvPr>
          <p:cNvSpPr txBox="1"/>
          <p:nvPr/>
        </p:nvSpPr>
        <p:spPr>
          <a:xfrm>
            <a:off x="1788019" y="370171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아티펙트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273771A5-E4F1-66C7-9708-4BAF812360AE}"/>
              </a:ext>
            </a:extLst>
          </p:cNvPr>
          <p:cNvSpPr/>
          <p:nvPr/>
        </p:nvSpPr>
        <p:spPr>
          <a:xfrm>
            <a:off x="1644242" y="1173930"/>
            <a:ext cx="10226180" cy="5313899"/>
          </a:xfrm>
          <a:prstGeom prst="roundRect">
            <a:avLst>
              <a:gd name="adj" fmla="val 10338"/>
            </a:avLst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28588A-EF4A-7500-486A-52B57CC58DAC}"/>
              </a:ext>
            </a:extLst>
          </p:cNvPr>
          <p:cNvSpPr txBox="1"/>
          <p:nvPr/>
        </p:nvSpPr>
        <p:spPr>
          <a:xfrm>
            <a:off x="1972577" y="1323775"/>
            <a:ext cx="48205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아티펙트 보드에 </a:t>
            </a:r>
            <a:r>
              <a:rPr lang="ko-KR" altLang="en-US" sz="2400" b="1" dirty="0" err="1"/>
              <a:t>스킬포인트</a:t>
            </a:r>
            <a:r>
              <a:rPr lang="ko-KR" altLang="en-US" sz="2400" b="1" dirty="0"/>
              <a:t> 입력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A3D294F-875C-B358-D5F8-E874BFB67930}"/>
              </a:ext>
            </a:extLst>
          </p:cNvPr>
          <p:cNvSpPr txBox="1"/>
          <p:nvPr/>
        </p:nvSpPr>
        <p:spPr>
          <a:xfrm>
            <a:off x="1723236" y="1866520"/>
            <a:ext cx="1010058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dirty="0"/>
              <a:t>플레이어는 주어진 </a:t>
            </a:r>
            <a:r>
              <a:rPr lang="ko-KR" altLang="en-US" sz="1600" dirty="0" err="1"/>
              <a:t>스킬포인트를</a:t>
            </a:r>
            <a:r>
              <a:rPr lang="ko-KR" altLang="en-US" sz="1600" dirty="0"/>
              <a:t> 이용하여 칸을 칠하고 조건에 만족하였을 경우 효과가 발동 한다</a:t>
            </a:r>
            <a:r>
              <a:rPr lang="en-US" altLang="ko-KR" sz="16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/>
              <a:t>스킬 포인트는 </a:t>
            </a:r>
            <a:r>
              <a:rPr lang="ko-KR" altLang="en-US" sz="1600" dirty="0">
                <a:solidFill>
                  <a:srgbClr val="FF0000"/>
                </a:solidFill>
              </a:rPr>
              <a:t>빈칸</a:t>
            </a:r>
            <a:r>
              <a:rPr lang="ko-KR" altLang="en-US" sz="1600" dirty="0"/>
              <a:t>을 클릭하면 </a:t>
            </a:r>
            <a:r>
              <a:rPr lang="ko-KR" altLang="en-US" sz="1600" dirty="0">
                <a:solidFill>
                  <a:srgbClr val="FF0000"/>
                </a:solidFill>
              </a:rPr>
              <a:t>포인트가 차감되며 </a:t>
            </a:r>
            <a:r>
              <a:rPr lang="ko-KR" altLang="en-US" sz="1600" dirty="0"/>
              <a:t>칠해지고 </a:t>
            </a:r>
            <a:r>
              <a:rPr lang="ko-KR" altLang="en-US" sz="1600" dirty="0">
                <a:solidFill>
                  <a:srgbClr val="FF0000"/>
                </a:solidFill>
              </a:rPr>
              <a:t>칠해진 칸</a:t>
            </a:r>
            <a:r>
              <a:rPr lang="ko-KR" altLang="en-US" sz="1600" dirty="0"/>
              <a:t>을 클릭하면 </a:t>
            </a:r>
            <a:r>
              <a:rPr lang="ko-KR" altLang="en-US" sz="1600" dirty="0">
                <a:solidFill>
                  <a:srgbClr val="FF0000"/>
                </a:solidFill>
              </a:rPr>
              <a:t>포인트가 회수 </a:t>
            </a:r>
            <a:r>
              <a:rPr lang="ko-KR" altLang="en-US" sz="1600" dirty="0"/>
              <a:t>된다</a:t>
            </a:r>
            <a:r>
              <a:rPr lang="en-US" altLang="ko-KR" sz="16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/>
              <a:t>칠해진 조건이 만족되면 아티펙트 옆 효과 </a:t>
            </a:r>
            <a:r>
              <a:rPr lang="ko-KR" altLang="en-US" sz="1600" dirty="0" err="1"/>
              <a:t>스킬포인트</a:t>
            </a:r>
            <a:r>
              <a:rPr lang="ko-KR" altLang="en-US" sz="1600" dirty="0"/>
              <a:t> 숫자가 칠해지게 된다</a:t>
            </a:r>
            <a:r>
              <a:rPr lang="en-US" altLang="ko-KR" sz="16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 err="1"/>
              <a:t>스킬포인트는</a:t>
            </a:r>
            <a:r>
              <a:rPr lang="ko-KR" altLang="en-US" sz="1600" dirty="0"/>
              <a:t> 유저의 레벨 </a:t>
            </a:r>
            <a:r>
              <a:rPr lang="en-US" altLang="ko-KR" sz="1600" dirty="0"/>
              <a:t>* 5</a:t>
            </a:r>
            <a:r>
              <a:rPr lang="ko-KR" altLang="en-US" sz="1600" dirty="0"/>
              <a:t>개씩 주어지게 된다</a:t>
            </a:r>
            <a:r>
              <a:rPr lang="en-US" altLang="ko-KR" sz="1600" dirty="0"/>
              <a:t>.</a:t>
            </a:r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09ACFDCE-3F62-3C5B-D7AA-BE20FC364817}"/>
              </a:ext>
            </a:extLst>
          </p:cNvPr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2875154278"/>
              </p:ext>
            </p:extLst>
          </p:nvPr>
        </p:nvGraphicFramePr>
        <p:xfrm>
          <a:off x="3800223" y="3825380"/>
          <a:ext cx="2374060" cy="217296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74812">
                  <a:extLst>
                    <a:ext uri="{9D8B030D-6E8A-4147-A177-3AD203B41FA5}">
                      <a16:colId xmlns:a16="http://schemas.microsoft.com/office/drawing/2014/main" val="3840733107"/>
                    </a:ext>
                  </a:extLst>
                </a:gridCol>
                <a:gridCol w="474812">
                  <a:extLst>
                    <a:ext uri="{9D8B030D-6E8A-4147-A177-3AD203B41FA5}">
                      <a16:colId xmlns:a16="http://schemas.microsoft.com/office/drawing/2014/main" val="3214583967"/>
                    </a:ext>
                  </a:extLst>
                </a:gridCol>
                <a:gridCol w="474812">
                  <a:extLst>
                    <a:ext uri="{9D8B030D-6E8A-4147-A177-3AD203B41FA5}">
                      <a16:colId xmlns:a16="http://schemas.microsoft.com/office/drawing/2014/main" val="2824976685"/>
                    </a:ext>
                  </a:extLst>
                </a:gridCol>
                <a:gridCol w="474812">
                  <a:extLst>
                    <a:ext uri="{9D8B030D-6E8A-4147-A177-3AD203B41FA5}">
                      <a16:colId xmlns:a16="http://schemas.microsoft.com/office/drawing/2014/main" val="2734646507"/>
                    </a:ext>
                  </a:extLst>
                </a:gridCol>
                <a:gridCol w="474812">
                  <a:extLst>
                    <a:ext uri="{9D8B030D-6E8A-4147-A177-3AD203B41FA5}">
                      <a16:colId xmlns:a16="http://schemas.microsoft.com/office/drawing/2014/main" val="4050331475"/>
                    </a:ext>
                  </a:extLst>
                </a:gridCol>
              </a:tblGrid>
              <a:tr h="43459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1293016"/>
                  </a:ext>
                </a:extLst>
              </a:tr>
              <a:tr h="43459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5055073"/>
                  </a:ext>
                </a:extLst>
              </a:tr>
              <a:tr h="43459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2878868"/>
                  </a:ext>
                </a:extLst>
              </a:tr>
              <a:tr h="43459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6112749"/>
                  </a:ext>
                </a:extLst>
              </a:tr>
              <a:tr h="43459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6992257"/>
                  </a:ext>
                </a:extLst>
              </a:tr>
            </a:tbl>
          </a:graphicData>
        </a:graphic>
      </p:graphicFrame>
      <p:sp>
        <p:nvSpPr>
          <p:cNvPr id="20" name="직사각형 19">
            <a:extLst>
              <a:ext uri="{FF2B5EF4-FFF2-40B4-BE49-F238E27FC236}">
                <a16:creationId xmlns:a16="http://schemas.microsoft.com/office/drawing/2014/main" id="{3122CD00-E19A-92DC-7A30-70A560ABD9AE}"/>
              </a:ext>
            </a:extLst>
          </p:cNvPr>
          <p:cNvSpPr/>
          <p:nvPr/>
        </p:nvSpPr>
        <p:spPr>
          <a:xfrm>
            <a:off x="1807835" y="3825380"/>
            <a:ext cx="1317072" cy="447506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아티펙트 이름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1228BC5-50E2-6068-A1FA-630CA80CA19C}"/>
              </a:ext>
            </a:extLst>
          </p:cNvPr>
          <p:cNvSpPr/>
          <p:nvPr/>
        </p:nvSpPr>
        <p:spPr>
          <a:xfrm>
            <a:off x="3129102" y="3825380"/>
            <a:ext cx="658538" cy="447506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</a:rPr>
              <a:t>1</a:t>
            </a:r>
            <a:endParaRPr lang="ko-KR" altLang="en-US" sz="12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03BE081-53DA-9397-2D42-7CB9E56D1A06}"/>
              </a:ext>
            </a:extLst>
          </p:cNvPr>
          <p:cNvSpPr/>
          <p:nvPr/>
        </p:nvSpPr>
        <p:spPr>
          <a:xfrm>
            <a:off x="3787640" y="3384468"/>
            <a:ext cx="465576" cy="447506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chemeClr val="bg1">
                    <a:lumMod val="95000"/>
                  </a:schemeClr>
                </a:solidFill>
              </a:rPr>
              <a:t>1</a:t>
            </a:r>
            <a:endParaRPr lang="ko-KR" altLang="en-US" sz="105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293967C-A406-A0CF-8947-511F675902F6}"/>
              </a:ext>
            </a:extLst>
          </p:cNvPr>
          <p:cNvSpPr/>
          <p:nvPr/>
        </p:nvSpPr>
        <p:spPr>
          <a:xfrm>
            <a:off x="1930632" y="3429103"/>
            <a:ext cx="1772423" cy="359196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스킬 포인트 </a:t>
            </a:r>
            <a:r>
              <a:rPr lang="en-US" altLang="ko-KR" sz="1200" dirty="0">
                <a:solidFill>
                  <a:schemeClr val="tx1"/>
                </a:solidFill>
              </a:rPr>
              <a:t>: 5</a:t>
            </a:r>
          </a:p>
        </p:txBody>
      </p:sp>
      <p:sp>
        <p:nvSpPr>
          <p:cNvPr id="14" name="폭발: 8pt 13">
            <a:extLst>
              <a:ext uri="{FF2B5EF4-FFF2-40B4-BE49-F238E27FC236}">
                <a16:creationId xmlns:a16="http://schemas.microsoft.com/office/drawing/2014/main" id="{4C3736E6-7EDE-D67B-45F9-B339E688513C}"/>
              </a:ext>
            </a:extLst>
          </p:cNvPr>
          <p:cNvSpPr/>
          <p:nvPr/>
        </p:nvSpPr>
        <p:spPr>
          <a:xfrm>
            <a:off x="3872225" y="3801901"/>
            <a:ext cx="600569" cy="550801"/>
          </a:xfrm>
          <a:prstGeom prst="irregularSeal1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래픽 15" descr="커서 단색으로 채워진">
            <a:extLst>
              <a:ext uri="{FF2B5EF4-FFF2-40B4-BE49-F238E27FC236}">
                <a16:creationId xmlns:a16="http://schemas.microsoft.com/office/drawing/2014/main" id="{DFA590BF-B817-967C-BAC3-CBB3A8FED7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20428" y="3928587"/>
            <a:ext cx="688598" cy="688598"/>
          </a:xfrm>
          <a:prstGeom prst="rect">
            <a:avLst/>
          </a:prstGeom>
        </p:spPr>
      </p:pic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214ED35D-90F4-A37F-8F6F-8E7DB4A19DD0}"/>
              </a:ext>
            </a:extLst>
          </p:cNvPr>
          <p:cNvSpPr/>
          <p:nvPr/>
        </p:nvSpPr>
        <p:spPr>
          <a:xfrm>
            <a:off x="6482734" y="4617185"/>
            <a:ext cx="715730" cy="484632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462CC27C-9478-7888-891A-90C45305D131}"/>
              </a:ext>
            </a:extLst>
          </p:cNvPr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2420972805"/>
              </p:ext>
            </p:extLst>
          </p:nvPr>
        </p:nvGraphicFramePr>
        <p:xfrm>
          <a:off x="9190852" y="3765278"/>
          <a:ext cx="2374060" cy="217296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74812">
                  <a:extLst>
                    <a:ext uri="{9D8B030D-6E8A-4147-A177-3AD203B41FA5}">
                      <a16:colId xmlns:a16="http://schemas.microsoft.com/office/drawing/2014/main" val="3840733107"/>
                    </a:ext>
                  </a:extLst>
                </a:gridCol>
                <a:gridCol w="474812">
                  <a:extLst>
                    <a:ext uri="{9D8B030D-6E8A-4147-A177-3AD203B41FA5}">
                      <a16:colId xmlns:a16="http://schemas.microsoft.com/office/drawing/2014/main" val="3214583967"/>
                    </a:ext>
                  </a:extLst>
                </a:gridCol>
                <a:gridCol w="474812">
                  <a:extLst>
                    <a:ext uri="{9D8B030D-6E8A-4147-A177-3AD203B41FA5}">
                      <a16:colId xmlns:a16="http://schemas.microsoft.com/office/drawing/2014/main" val="2824976685"/>
                    </a:ext>
                  </a:extLst>
                </a:gridCol>
                <a:gridCol w="474812">
                  <a:extLst>
                    <a:ext uri="{9D8B030D-6E8A-4147-A177-3AD203B41FA5}">
                      <a16:colId xmlns:a16="http://schemas.microsoft.com/office/drawing/2014/main" val="2734646507"/>
                    </a:ext>
                  </a:extLst>
                </a:gridCol>
                <a:gridCol w="474812">
                  <a:extLst>
                    <a:ext uri="{9D8B030D-6E8A-4147-A177-3AD203B41FA5}">
                      <a16:colId xmlns:a16="http://schemas.microsoft.com/office/drawing/2014/main" val="4050331475"/>
                    </a:ext>
                  </a:extLst>
                </a:gridCol>
              </a:tblGrid>
              <a:tr h="43459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1293016"/>
                  </a:ext>
                </a:extLst>
              </a:tr>
              <a:tr h="43459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5055073"/>
                  </a:ext>
                </a:extLst>
              </a:tr>
              <a:tr h="43459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2878868"/>
                  </a:ext>
                </a:extLst>
              </a:tr>
              <a:tr h="43459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6112749"/>
                  </a:ext>
                </a:extLst>
              </a:tr>
              <a:tr h="43459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6992257"/>
                  </a:ext>
                </a:extLst>
              </a:tr>
            </a:tbl>
          </a:graphicData>
        </a:graphic>
      </p:graphicFrame>
      <p:grpSp>
        <p:nvGrpSpPr>
          <p:cNvPr id="23" name="그룹 22">
            <a:extLst>
              <a:ext uri="{FF2B5EF4-FFF2-40B4-BE49-F238E27FC236}">
                <a16:creationId xmlns:a16="http://schemas.microsoft.com/office/drawing/2014/main" id="{C181D242-6960-5EED-4FD2-F98350B823D1}"/>
              </a:ext>
            </a:extLst>
          </p:cNvPr>
          <p:cNvGrpSpPr/>
          <p:nvPr/>
        </p:nvGrpSpPr>
        <p:grpSpPr>
          <a:xfrm>
            <a:off x="7198464" y="3765278"/>
            <a:ext cx="1979805" cy="447506"/>
            <a:chOff x="3577914" y="3607266"/>
            <a:chExt cx="1979805" cy="447506"/>
          </a:xfrm>
          <a:solidFill>
            <a:schemeClr val="bg2">
              <a:lumMod val="75000"/>
            </a:schemeClr>
          </a:solidFill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1E654A3A-205A-4FC0-E1A1-E0E8936A2C48}"/>
                </a:ext>
              </a:extLst>
            </p:cNvPr>
            <p:cNvSpPr/>
            <p:nvPr/>
          </p:nvSpPr>
          <p:spPr>
            <a:xfrm>
              <a:off x="3577914" y="3607266"/>
              <a:ext cx="1317072" cy="447506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아티펙트 이름</a:t>
              </a: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362011F9-1972-908B-A319-F31252B07CF4}"/>
                </a:ext>
              </a:extLst>
            </p:cNvPr>
            <p:cNvSpPr/>
            <p:nvPr/>
          </p:nvSpPr>
          <p:spPr>
            <a:xfrm>
              <a:off x="4899181" y="3607266"/>
              <a:ext cx="658538" cy="447506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1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</p:grp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7D6F88E-B322-75AE-31B9-52A00F555F7C}"/>
              </a:ext>
            </a:extLst>
          </p:cNvPr>
          <p:cNvSpPr/>
          <p:nvPr/>
        </p:nvSpPr>
        <p:spPr>
          <a:xfrm>
            <a:off x="9178269" y="3324366"/>
            <a:ext cx="465576" cy="447506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chemeClr val="tx1"/>
                </a:solidFill>
              </a:rPr>
              <a:t>1</a:t>
            </a:r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B4AD8D5-8FCA-FFFF-9503-55A19321CE3C}"/>
              </a:ext>
            </a:extLst>
          </p:cNvPr>
          <p:cNvSpPr/>
          <p:nvPr/>
        </p:nvSpPr>
        <p:spPr>
          <a:xfrm>
            <a:off x="7321261" y="3369001"/>
            <a:ext cx="1772423" cy="359196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스킬 포인트 </a:t>
            </a:r>
            <a:r>
              <a:rPr lang="en-US" altLang="ko-KR" sz="1200" dirty="0">
                <a:solidFill>
                  <a:schemeClr val="tx1"/>
                </a:solidFill>
              </a:rPr>
              <a:t>: 4</a:t>
            </a:r>
          </a:p>
        </p:txBody>
      </p:sp>
    </p:spTree>
    <p:extLst>
      <p:ext uri="{BB962C8B-B14F-4D97-AF65-F5344CB8AC3E}">
        <p14:creationId xmlns:p14="http://schemas.microsoft.com/office/powerpoint/2010/main" val="937372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260404B-C857-CD80-2F65-284C113AD524}"/>
              </a:ext>
            </a:extLst>
          </p:cNvPr>
          <p:cNvSpPr/>
          <p:nvPr/>
        </p:nvSpPr>
        <p:spPr>
          <a:xfrm>
            <a:off x="127000" y="127000"/>
            <a:ext cx="11938000" cy="6604000"/>
          </a:xfrm>
          <a:prstGeom prst="roundRect">
            <a:avLst>
              <a:gd name="adj" fmla="val 5509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F2192C-240E-EE47-F7BD-2417BC9C06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877"/>
          <a:stretch/>
        </p:blipFill>
        <p:spPr>
          <a:xfrm>
            <a:off x="126999" y="127430"/>
            <a:ext cx="1398398" cy="66031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401D67-BD9E-1707-D27F-735A5189321E}"/>
              </a:ext>
            </a:extLst>
          </p:cNvPr>
          <p:cNvSpPr txBox="1"/>
          <p:nvPr/>
        </p:nvSpPr>
        <p:spPr>
          <a:xfrm>
            <a:off x="126999" y="787166"/>
            <a:ext cx="13410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3.</a:t>
            </a:r>
            <a:r>
              <a:rPr lang="ko-KR" altLang="en-US" sz="1600" b="1" dirty="0"/>
              <a:t>아이템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A89E7D2-50B4-3BB7-3905-6225E74D0690}"/>
              </a:ext>
            </a:extLst>
          </p:cNvPr>
          <p:cNvSpPr/>
          <p:nvPr/>
        </p:nvSpPr>
        <p:spPr>
          <a:xfrm>
            <a:off x="83656" y="1560353"/>
            <a:ext cx="1475532" cy="18460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898E33-9C48-9215-D6FF-6DA73C3CEA84}"/>
              </a:ext>
            </a:extLst>
          </p:cNvPr>
          <p:cNvSpPr txBox="1"/>
          <p:nvPr/>
        </p:nvSpPr>
        <p:spPr>
          <a:xfrm>
            <a:off x="170343" y="1142498"/>
            <a:ext cx="13983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무기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장신구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/>
              <a:t>아티펙트</a:t>
            </a:r>
            <a:endParaRPr lang="en-US" altLang="ko-KR" sz="1200" b="1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의뢰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60114E-9192-40A4-9D64-619F2FC31F92}"/>
              </a:ext>
            </a:extLst>
          </p:cNvPr>
          <p:cNvSpPr txBox="1"/>
          <p:nvPr/>
        </p:nvSpPr>
        <p:spPr>
          <a:xfrm>
            <a:off x="1788019" y="370171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아티펙트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273771A5-E4F1-66C7-9708-4BAF812360AE}"/>
              </a:ext>
            </a:extLst>
          </p:cNvPr>
          <p:cNvSpPr/>
          <p:nvPr/>
        </p:nvSpPr>
        <p:spPr>
          <a:xfrm>
            <a:off x="1644242" y="1173930"/>
            <a:ext cx="10226180" cy="5313899"/>
          </a:xfrm>
          <a:prstGeom prst="roundRect">
            <a:avLst>
              <a:gd name="adj" fmla="val 10338"/>
            </a:avLst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28588A-EF4A-7500-486A-52B57CC58DAC}"/>
              </a:ext>
            </a:extLst>
          </p:cNvPr>
          <p:cNvSpPr txBox="1"/>
          <p:nvPr/>
        </p:nvSpPr>
        <p:spPr>
          <a:xfrm>
            <a:off x="1972577" y="1323775"/>
            <a:ext cx="55451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아티펙트 보드에 </a:t>
            </a:r>
            <a:r>
              <a:rPr lang="ko-KR" altLang="en-US" sz="2400" b="1" dirty="0" err="1"/>
              <a:t>스킬포인트</a:t>
            </a:r>
            <a:r>
              <a:rPr lang="ko-KR" altLang="en-US" sz="2400" b="1" dirty="0"/>
              <a:t> 발동 조건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A3D294F-875C-B358-D5F8-E874BFB67930}"/>
              </a:ext>
            </a:extLst>
          </p:cNvPr>
          <p:cNvSpPr txBox="1"/>
          <p:nvPr/>
        </p:nvSpPr>
        <p:spPr>
          <a:xfrm>
            <a:off x="1723236" y="1866520"/>
            <a:ext cx="101005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dirty="0"/>
              <a:t>요구 </a:t>
            </a:r>
            <a:r>
              <a:rPr lang="ko-KR" altLang="en-US" sz="1600" dirty="0" err="1"/>
              <a:t>스킬포인트에</a:t>
            </a:r>
            <a:r>
              <a:rPr lang="ko-KR" altLang="en-US" sz="1600" dirty="0"/>
              <a:t> 적인 수만큼 연속된 칸을 칠하면 발동이 된다</a:t>
            </a:r>
            <a:r>
              <a:rPr lang="en-US" altLang="ko-KR" sz="16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/>
              <a:t>숫자가 </a:t>
            </a:r>
            <a:r>
              <a:rPr lang="en-US" altLang="ko-KR" sz="1600" dirty="0"/>
              <a:t>2</a:t>
            </a:r>
            <a:r>
              <a:rPr lang="ko-KR" altLang="en-US" sz="1600" dirty="0"/>
              <a:t>개 </a:t>
            </a:r>
            <a:r>
              <a:rPr lang="ko-KR" altLang="en-US" sz="1600" dirty="0" err="1"/>
              <a:t>적혀져있는</a:t>
            </a:r>
            <a:r>
              <a:rPr lang="ko-KR" altLang="en-US" sz="1600" dirty="0"/>
              <a:t> 경우 최소 </a:t>
            </a:r>
            <a:r>
              <a:rPr lang="ko-KR" altLang="en-US" sz="1600" dirty="0" err="1"/>
              <a:t>한칸</a:t>
            </a:r>
            <a:r>
              <a:rPr lang="ko-KR" altLang="en-US" sz="1600" dirty="0"/>
              <a:t> 띄워서 연속되게 칠해져야 발동이 된다</a:t>
            </a:r>
            <a:r>
              <a:rPr lang="en-US" altLang="ko-KR" sz="1600" dirty="0"/>
              <a:t>.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C0D50AF-6DCE-CD41-164B-19BB059A83B1}"/>
              </a:ext>
            </a:extLst>
          </p:cNvPr>
          <p:cNvSpPr/>
          <p:nvPr/>
        </p:nvSpPr>
        <p:spPr>
          <a:xfrm>
            <a:off x="1899660" y="2995752"/>
            <a:ext cx="1317072" cy="447506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아티펙트 이름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2E3FB15-C5E5-06A2-9A88-C0B5C52BA970}"/>
              </a:ext>
            </a:extLst>
          </p:cNvPr>
          <p:cNvSpPr/>
          <p:nvPr/>
        </p:nvSpPr>
        <p:spPr>
          <a:xfrm>
            <a:off x="3220927" y="2995752"/>
            <a:ext cx="658538" cy="447506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graphicFrame>
        <p:nvGraphicFramePr>
          <p:cNvPr id="31" name="표 30">
            <a:extLst>
              <a:ext uri="{FF2B5EF4-FFF2-40B4-BE49-F238E27FC236}">
                <a16:creationId xmlns:a16="http://schemas.microsoft.com/office/drawing/2014/main" id="{F6BADF30-C1FE-8AE0-A3E9-4CCECC0FBE91}"/>
              </a:ext>
            </a:extLst>
          </p:cNvPr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3155702333"/>
              </p:ext>
            </p:extLst>
          </p:nvPr>
        </p:nvGraphicFramePr>
        <p:xfrm>
          <a:off x="3879465" y="2995752"/>
          <a:ext cx="2374060" cy="45735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74812">
                  <a:extLst>
                    <a:ext uri="{9D8B030D-6E8A-4147-A177-3AD203B41FA5}">
                      <a16:colId xmlns:a16="http://schemas.microsoft.com/office/drawing/2014/main" val="3840733107"/>
                    </a:ext>
                  </a:extLst>
                </a:gridCol>
                <a:gridCol w="474812">
                  <a:extLst>
                    <a:ext uri="{9D8B030D-6E8A-4147-A177-3AD203B41FA5}">
                      <a16:colId xmlns:a16="http://schemas.microsoft.com/office/drawing/2014/main" val="3214583967"/>
                    </a:ext>
                  </a:extLst>
                </a:gridCol>
                <a:gridCol w="474812">
                  <a:extLst>
                    <a:ext uri="{9D8B030D-6E8A-4147-A177-3AD203B41FA5}">
                      <a16:colId xmlns:a16="http://schemas.microsoft.com/office/drawing/2014/main" val="2824976685"/>
                    </a:ext>
                  </a:extLst>
                </a:gridCol>
                <a:gridCol w="474812">
                  <a:extLst>
                    <a:ext uri="{9D8B030D-6E8A-4147-A177-3AD203B41FA5}">
                      <a16:colId xmlns:a16="http://schemas.microsoft.com/office/drawing/2014/main" val="2734646507"/>
                    </a:ext>
                  </a:extLst>
                </a:gridCol>
                <a:gridCol w="474812">
                  <a:extLst>
                    <a:ext uri="{9D8B030D-6E8A-4147-A177-3AD203B41FA5}">
                      <a16:colId xmlns:a16="http://schemas.microsoft.com/office/drawing/2014/main" val="4050331475"/>
                    </a:ext>
                  </a:extLst>
                </a:gridCol>
              </a:tblGrid>
              <a:tr h="45735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u="none" strike="noStrike" dirty="0">
                        <a:effectLst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1293016"/>
                  </a:ext>
                </a:extLst>
              </a:tr>
            </a:tbl>
          </a:graphicData>
        </a:graphic>
      </p:graphicFrame>
      <p:sp>
        <p:nvSpPr>
          <p:cNvPr id="34" name="TextBox 33">
            <a:extLst>
              <a:ext uri="{FF2B5EF4-FFF2-40B4-BE49-F238E27FC236}">
                <a16:creationId xmlns:a16="http://schemas.microsoft.com/office/drawing/2014/main" id="{554EC9B0-6FDF-414E-AB66-7F8E7FDE5426}"/>
              </a:ext>
            </a:extLst>
          </p:cNvPr>
          <p:cNvSpPr txBox="1"/>
          <p:nvPr/>
        </p:nvSpPr>
        <p:spPr>
          <a:xfrm>
            <a:off x="3172948" y="2567915"/>
            <a:ext cx="1733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효과 발동 예시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B4F3D035-9622-64F5-37B4-FAADA4D964B1}"/>
              </a:ext>
            </a:extLst>
          </p:cNvPr>
          <p:cNvSpPr/>
          <p:nvPr/>
        </p:nvSpPr>
        <p:spPr>
          <a:xfrm>
            <a:off x="1899660" y="4178027"/>
            <a:ext cx="1317072" cy="447506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아티펙트 이름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E3BDF2C3-59ED-B6B3-D859-7130F1B58BFE}"/>
              </a:ext>
            </a:extLst>
          </p:cNvPr>
          <p:cNvSpPr/>
          <p:nvPr/>
        </p:nvSpPr>
        <p:spPr>
          <a:xfrm>
            <a:off x="3220927" y="4178027"/>
            <a:ext cx="658538" cy="447506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2 1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graphicFrame>
        <p:nvGraphicFramePr>
          <p:cNvPr id="37" name="표 36">
            <a:extLst>
              <a:ext uri="{FF2B5EF4-FFF2-40B4-BE49-F238E27FC236}">
                <a16:creationId xmlns:a16="http://schemas.microsoft.com/office/drawing/2014/main" id="{ED55FB70-29D1-E428-A979-C5B581E41FF3}"/>
              </a:ext>
            </a:extLst>
          </p:cNvPr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632084587"/>
              </p:ext>
            </p:extLst>
          </p:nvPr>
        </p:nvGraphicFramePr>
        <p:xfrm>
          <a:off x="3879465" y="4178027"/>
          <a:ext cx="2374060" cy="45735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74812">
                  <a:extLst>
                    <a:ext uri="{9D8B030D-6E8A-4147-A177-3AD203B41FA5}">
                      <a16:colId xmlns:a16="http://schemas.microsoft.com/office/drawing/2014/main" val="3840733107"/>
                    </a:ext>
                  </a:extLst>
                </a:gridCol>
                <a:gridCol w="474812">
                  <a:extLst>
                    <a:ext uri="{9D8B030D-6E8A-4147-A177-3AD203B41FA5}">
                      <a16:colId xmlns:a16="http://schemas.microsoft.com/office/drawing/2014/main" val="3214583967"/>
                    </a:ext>
                  </a:extLst>
                </a:gridCol>
                <a:gridCol w="474812">
                  <a:extLst>
                    <a:ext uri="{9D8B030D-6E8A-4147-A177-3AD203B41FA5}">
                      <a16:colId xmlns:a16="http://schemas.microsoft.com/office/drawing/2014/main" val="2824976685"/>
                    </a:ext>
                  </a:extLst>
                </a:gridCol>
                <a:gridCol w="474812">
                  <a:extLst>
                    <a:ext uri="{9D8B030D-6E8A-4147-A177-3AD203B41FA5}">
                      <a16:colId xmlns:a16="http://schemas.microsoft.com/office/drawing/2014/main" val="2734646507"/>
                    </a:ext>
                  </a:extLst>
                </a:gridCol>
                <a:gridCol w="474812">
                  <a:extLst>
                    <a:ext uri="{9D8B030D-6E8A-4147-A177-3AD203B41FA5}">
                      <a16:colId xmlns:a16="http://schemas.microsoft.com/office/drawing/2014/main" val="4050331475"/>
                    </a:ext>
                  </a:extLst>
                </a:gridCol>
              </a:tblGrid>
              <a:tr h="45735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1293016"/>
                  </a:ext>
                </a:extLst>
              </a:tr>
            </a:tbl>
          </a:graphicData>
        </a:graphic>
      </p:graphicFrame>
      <p:sp>
        <p:nvSpPr>
          <p:cNvPr id="38" name="TextBox 37">
            <a:extLst>
              <a:ext uri="{FF2B5EF4-FFF2-40B4-BE49-F238E27FC236}">
                <a16:creationId xmlns:a16="http://schemas.microsoft.com/office/drawing/2014/main" id="{817CF451-E4F1-ED08-FFDE-8B11F79A4113}"/>
              </a:ext>
            </a:extLst>
          </p:cNvPr>
          <p:cNvSpPr txBox="1"/>
          <p:nvPr/>
        </p:nvSpPr>
        <p:spPr>
          <a:xfrm>
            <a:off x="3172948" y="3729981"/>
            <a:ext cx="1866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효과 발동 예시</a:t>
            </a:r>
            <a:r>
              <a:rPr lang="en-US" altLang="ko-KR" b="1" dirty="0"/>
              <a:t>2</a:t>
            </a:r>
            <a:endParaRPr lang="ko-KR" altLang="en-US" b="1" dirty="0"/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F12603EC-6A5F-D5B4-5401-6D1EC289F241}"/>
              </a:ext>
            </a:extLst>
          </p:cNvPr>
          <p:cNvGrpSpPr/>
          <p:nvPr/>
        </p:nvGrpSpPr>
        <p:grpSpPr>
          <a:xfrm>
            <a:off x="7095891" y="4165764"/>
            <a:ext cx="1979805" cy="447506"/>
            <a:chOff x="7125505" y="4178027"/>
            <a:chExt cx="1979805" cy="447506"/>
          </a:xfrm>
        </p:grpSpPr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B08EA7F7-EDE1-5DD6-FB2B-C4D98A6BD4B5}"/>
                </a:ext>
              </a:extLst>
            </p:cNvPr>
            <p:cNvSpPr/>
            <p:nvPr/>
          </p:nvSpPr>
          <p:spPr>
            <a:xfrm>
              <a:off x="7125505" y="4178027"/>
              <a:ext cx="1317072" cy="447506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아티펙트 이름</a:t>
              </a: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08256651-2F29-1564-8ADF-CC6918E33D63}"/>
                </a:ext>
              </a:extLst>
            </p:cNvPr>
            <p:cNvSpPr/>
            <p:nvPr/>
          </p:nvSpPr>
          <p:spPr>
            <a:xfrm>
              <a:off x="8446772" y="4178027"/>
              <a:ext cx="658538" cy="447506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</a:rPr>
                <a:t>2 1</a:t>
              </a:r>
              <a:endParaRPr lang="ko-KR" altLang="en-US" sz="1200" dirty="0">
                <a:solidFill>
                  <a:schemeClr val="bg1"/>
                </a:solidFill>
              </a:endParaRPr>
            </a:p>
          </p:txBody>
        </p:sp>
      </p:grpSp>
      <p:graphicFrame>
        <p:nvGraphicFramePr>
          <p:cNvPr id="42" name="표 41">
            <a:extLst>
              <a:ext uri="{FF2B5EF4-FFF2-40B4-BE49-F238E27FC236}">
                <a16:creationId xmlns:a16="http://schemas.microsoft.com/office/drawing/2014/main" id="{09E418F2-5994-48BE-CB58-5F0E80680396}"/>
              </a:ext>
            </a:extLst>
          </p:cNvPr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1372767149"/>
              </p:ext>
            </p:extLst>
          </p:nvPr>
        </p:nvGraphicFramePr>
        <p:xfrm>
          <a:off x="9075696" y="4165764"/>
          <a:ext cx="2374060" cy="45735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74812">
                  <a:extLst>
                    <a:ext uri="{9D8B030D-6E8A-4147-A177-3AD203B41FA5}">
                      <a16:colId xmlns:a16="http://schemas.microsoft.com/office/drawing/2014/main" val="3840733107"/>
                    </a:ext>
                  </a:extLst>
                </a:gridCol>
                <a:gridCol w="474812">
                  <a:extLst>
                    <a:ext uri="{9D8B030D-6E8A-4147-A177-3AD203B41FA5}">
                      <a16:colId xmlns:a16="http://schemas.microsoft.com/office/drawing/2014/main" val="3214583967"/>
                    </a:ext>
                  </a:extLst>
                </a:gridCol>
                <a:gridCol w="474812">
                  <a:extLst>
                    <a:ext uri="{9D8B030D-6E8A-4147-A177-3AD203B41FA5}">
                      <a16:colId xmlns:a16="http://schemas.microsoft.com/office/drawing/2014/main" val="2824976685"/>
                    </a:ext>
                  </a:extLst>
                </a:gridCol>
                <a:gridCol w="474812">
                  <a:extLst>
                    <a:ext uri="{9D8B030D-6E8A-4147-A177-3AD203B41FA5}">
                      <a16:colId xmlns:a16="http://schemas.microsoft.com/office/drawing/2014/main" val="2734646507"/>
                    </a:ext>
                  </a:extLst>
                </a:gridCol>
                <a:gridCol w="474812">
                  <a:extLst>
                    <a:ext uri="{9D8B030D-6E8A-4147-A177-3AD203B41FA5}">
                      <a16:colId xmlns:a16="http://schemas.microsoft.com/office/drawing/2014/main" val="4050331475"/>
                    </a:ext>
                  </a:extLst>
                </a:gridCol>
              </a:tblGrid>
              <a:tr h="45735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1293016"/>
                  </a:ext>
                </a:extLst>
              </a:tr>
            </a:tbl>
          </a:graphicData>
        </a:graphic>
      </p:graphicFrame>
      <p:grpSp>
        <p:nvGrpSpPr>
          <p:cNvPr id="44" name="그룹 43">
            <a:extLst>
              <a:ext uri="{FF2B5EF4-FFF2-40B4-BE49-F238E27FC236}">
                <a16:creationId xmlns:a16="http://schemas.microsoft.com/office/drawing/2014/main" id="{6E81147B-3637-F36C-62B4-5ED2B17018AE}"/>
              </a:ext>
            </a:extLst>
          </p:cNvPr>
          <p:cNvGrpSpPr/>
          <p:nvPr/>
        </p:nvGrpSpPr>
        <p:grpSpPr>
          <a:xfrm>
            <a:off x="7095891" y="3019096"/>
            <a:ext cx="1979805" cy="447506"/>
            <a:chOff x="7125505" y="4178027"/>
            <a:chExt cx="1979805" cy="447506"/>
          </a:xfrm>
        </p:grpSpPr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24B041AF-77B5-8D3F-2542-18CAAA926B23}"/>
                </a:ext>
              </a:extLst>
            </p:cNvPr>
            <p:cNvSpPr/>
            <p:nvPr/>
          </p:nvSpPr>
          <p:spPr>
            <a:xfrm>
              <a:off x="7125505" y="4178027"/>
              <a:ext cx="1317072" cy="447506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아티펙트 이름</a:t>
              </a: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0534D85E-DEE4-9D2B-6C42-8169B4801E25}"/>
                </a:ext>
              </a:extLst>
            </p:cNvPr>
            <p:cNvSpPr/>
            <p:nvPr/>
          </p:nvSpPr>
          <p:spPr>
            <a:xfrm>
              <a:off x="8446772" y="4178027"/>
              <a:ext cx="658538" cy="447506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</a:rPr>
                <a:t>3</a:t>
              </a:r>
              <a:endParaRPr lang="ko-KR" altLang="en-US" sz="1200" dirty="0">
                <a:solidFill>
                  <a:schemeClr val="bg1"/>
                </a:solidFill>
              </a:endParaRPr>
            </a:p>
          </p:txBody>
        </p:sp>
      </p:grpSp>
      <p:graphicFrame>
        <p:nvGraphicFramePr>
          <p:cNvPr id="47" name="표 46">
            <a:extLst>
              <a:ext uri="{FF2B5EF4-FFF2-40B4-BE49-F238E27FC236}">
                <a16:creationId xmlns:a16="http://schemas.microsoft.com/office/drawing/2014/main" id="{5DAF723F-C52F-18CB-194D-19CC2DBF6CDA}"/>
              </a:ext>
            </a:extLst>
          </p:cNvPr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1624620199"/>
              </p:ext>
            </p:extLst>
          </p:nvPr>
        </p:nvGraphicFramePr>
        <p:xfrm>
          <a:off x="9075696" y="3014170"/>
          <a:ext cx="2374060" cy="45735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74812">
                  <a:extLst>
                    <a:ext uri="{9D8B030D-6E8A-4147-A177-3AD203B41FA5}">
                      <a16:colId xmlns:a16="http://schemas.microsoft.com/office/drawing/2014/main" val="3840733107"/>
                    </a:ext>
                  </a:extLst>
                </a:gridCol>
                <a:gridCol w="474812">
                  <a:extLst>
                    <a:ext uri="{9D8B030D-6E8A-4147-A177-3AD203B41FA5}">
                      <a16:colId xmlns:a16="http://schemas.microsoft.com/office/drawing/2014/main" val="3214583967"/>
                    </a:ext>
                  </a:extLst>
                </a:gridCol>
                <a:gridCol w="474812">
                  <a:extLst>
                    <a:ext uri="{9D8B030D-6E8A-4147-A177-3AD203B41FA5}">
                      <a16:colId xmlns:a16="http://schemas.microsoft.com/office/drawing/2014/main" val="2824976685"/>
                    </a:ext>
                  </a:extLst>
                </a:gridCol>
                <a:gridCol w="474812">
                  <a:extLst>
                    <a:ext uri="{9D8B030D-6E8A-4147-A177-3AD203B41FA5}">
                      <a16:colId xmlns:a16="http://schemas.microsoft.com/office/drawing/2014/main" val="2734646507"/>
                    </a:ext>
                  </a:extLst>
                </a:gridCol>
                <a:gridCol w="474812">
                  <a:extLst>
                    <a:ext uri="{9D8B030D-6E8A-4147-A177-3AD203B41FA5}">
                      <a16:colId xmlns:a16="http://schemas.microsoft.com/office/drawing/2014/main" val="4050331475"/>
                    </a:ext>
                  </a:extLst>
                </a:gridCol>
              </a:tblGrid>
              <a:tr h="45735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1293016"/>
                  </a:ext>
                </a:extLst>
              </a:tr>
            </a:tbl>
          </a:graphicData>
        </a:graphic>
      </p:graphicFrame>
      <p:sp>
        <p:nvSpPr>
          <p:cNvPr id="49" name="TextBox 48">
            <a:extLst>
              <a:ext uri="{FF2B5EF4-FFF2-40B4-BE49-F238E27FC236}">
                <a16:creationId xmlns:a16="http://schemas.microsoft.com/office/drawing/2014/main" id="{CA57F6A8-0DA5-CF2B-98BF-F0D5323E2D94}"/>
              </a:ext>
            </a:extLst>
          </p:cNvPr>
          <p:cNvSpPr txBox="1"/>
          <p:nvPr/>
        </p:nvSpPr>
        <p:spPr>
          <a:xfrm>
            <a:off x="8142587" y="2559478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효과 발동 실패 예시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2906953-CF41-B315-39F2-FA91732BCA54}"/>
              </a:ext>
            </a:extLst>
          </p:cNvPr>
          <p:cNvSpPr txBox="1"/>
          <p:nvPr/>
        </p:nvSpPr>
        <p:spPr>
          <a:xfrm>
            <a:off x="8069189" y="3679658"/>
            <a:ext cx="2409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효과 발동 실패 예시</a:t>
            </a:r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C2176F48-7AEC-7194-7DB0-B94271599711}"/>
              </a:ext>
            </a:extLst>
          </p:cNvPr>
          <p:cNvSpPr/>
          <p:nvPr/>
        </p:nvSpPr>
        <p:spPr>
          <a:xfrm>
            <a:off x="1899660" y="5453274"/>
            <a:ext cx="1317072" cy="447506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아티펙트 이름</a:t>
            </a: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02DD8D18-89A6-779D-C7AB-AF9D0AB3CDDA}"/>
              </a:ext>
            </a:extLst>
          </p:cNvPr>
          <p:cNvSpPr/>
          <p:nvPr/>
        </p:nvSpPr>
        <p:spPr>
          <a:xfrm>
            <a:off x="3220927" y="5453274"/>
            <a:ext cx="658538" cy="447506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1 1 1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graphicFrame>
        <p:nvGraphicFramePr>
          <p:cNvPr id="53" name="표 52">
            <a:extLst>
              <a:ext uri="{FF2B5EF4-FFF2-40B4-BE49-F238E27FC236}">
                <a16:creationId xmlns:a16="http://schemas.microsoft.com/office/drawing/2014/main" id="{6C20604E-069F-2505-B18F-F389932BCD36}"/>
              </a:ext>
            </a:extLst>
          </p:cNvPr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1255438920"/>
              </p:ext>
            </p:extLst>
          </p:nvPr>
        </p:nvGraphicFramePr>
        <p:xfrm>
          <a:off x="3879465" y="5453274"/>
          <a:ext cx="2374060" cy="45735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74812">
                  <a:extLst>
                    <a:ext uri="{9D8B030D-6E8A-4147-A177-3AD203B41FA5}">
                      <a16:colId xmlns:a16="http://schemas.microsoft.com/office/drawing/2014/main" val="3840733107"/>
                    </a:ext>
                  </a:extLst>
                </a:gridCol>
                <a:gridCol w="474812">
                  <a:extLst>
                    <a:ext uri="{9D8B030D-6E8A-4147-A177-3AD203B41FA5}">
                      <a16:colId xmlns:a16="http://schemas.microsoft.com/office/drawing/2014/main" val="3214583967"/>
                    </a:ext>
                  </a:extLst>
                </a:gridCol>
                <a:gridCol w="474812">
                  <a:extLst>
                    <a:ext uri="{9D8B030D-6E8A-4147-A177-3AD203B41FA5}">
                      <a16:colId xmlns:a16="http://schemas.microsoft.com/office/drawing/2014/main" val="2824976685"/>
                    </a:ext>
                  </a:extLst>
                </a:gridCol>
                <a:gridCol w="474812">
                  <a:extLst>
                    <a:ext uri="{9D8B030D-6E8A-4147-A177-3AD203B41FA5}">
                      <a16:colId xmlns:a16="http://schemas.microsoft.com/office/drawing/2014/main" val="2734646507"/>
                    </a:ext>
                  </a:extLst>
                </a:gridCol>
                <a:gridCol w="474812">
                  <a:extLst>
                    <a:ext uri="{9D8B030D-6E8A-4147-A177-3AD203B41FA5}">
                      <a16:colId xmlns:a16="http://schemas.microsoft.com/office/drawing/2014/main" val="4050331475"/>
                    </a:ext>
                  </a:extLst>
                </a:gridCol>
              </a:tblGrid>
              <a:tr h="45735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1293016"/>
                  </a:ext>
                </a:extLst>
              </a:tr>
            </a:tbl>
          </a:graphicData>
        </a:graphic>
      </p:graphicFrame>
      <p:sp>
        <p:nvSpPr>
          <p:cNvPr id="54" name="TextBox 53">
            <a:extLst>
              <a:ext uri="{FF2B5EF4-FFF2-40B4-BE49-F238E27FC236}">
                <a16:creationId xmlns:a16="http://schemas.microsoft.com/office/drawing/2014/main" id="{A61F06B3-B663-A33D-C449-16F3AE34FC53}"/>
              </a:ext>
            </a:extLst>
          </p:cNvPr>
          <p:cNvSpPr txBox="1"/>
          <p:nvPr/>
        </p:nvSpPr>
        <p:spPr>
          <a:xfrm>
            <a:off x="3172948" y="5005228"/>
            <a:ext cx="1866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효과 발동 예시</a:t>
            </a:r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19B1ECFF-60C0-AFA3-6F0A-2714BB6C0222}"/>
              </a:ext>
            </a:extLst>
          </p:cNvPr>
          <p:cNvSpPr/>
          <p:nvPr/>
        </p:nvSpPr>
        <p:spPr>
          <a:xfrm>
            <a:off x="7095891" y="5455740"/>
            <a:ext cx="1317072" cy="447506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아티펙트 이름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F3F03888-3E7C-7DDC-4791-FD5876BB5216}"/>
              </a:ext>
            </a:extLst>
          </p:cNvPr>
          <p:cNvSpPr/>
          <p:nvPr/>
        </p:nvSpPr>
        <p:spPr>
          <a:xfrm>
            <a:off x="8417158" y="5455740"/>
            <a:ext cx="658538" cy="447506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1 1 1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graphicFrame>
        <p:nvGraphicFramePr>
          <p:cNvPr id="57" name="표 56">
            <a:extLst>
              <a:ext uri="{FF2B5EF4-FFF2-40B4-BE49-F238E27FC236}">
                <a16:creationId xmlns:a16="http://schemas.microsoft.com/office/drawing/2014/main" id="{6F26B077-11DC-27B8-B497-334D14631F07}"/>
              </a:ext>
            </a:extLst>
          </p:cNvPr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2392791105"/>
              </p:ext>
            </p:extLst>
          </p:nvPr>
        </p:nvGraphicFramePr>
        <p:xfrm>
          <a:off x="9075696" y="5455740"/>
          <a:ext cx="2374060" cy="45735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74812">
                  <a:extLst>
                    <a:ext uri="{9D8B030D-6E8A-4147-A177-3AD203B41FA5}">
                      <a16:colId xmlns:a16="http://schemas.microsoft.com/office/drawing/2014/main" val="3840733107"/>
                    </a:ext>
                  </a:extLst>
                </a:gridCol>
                <a:gridCol w="474812">
                  <a:extLst>
                    <a:ext uri="{9D8B030D-6E8A-4147-A177-3AD203B41FA5}">
                      <a16:colId xmlns:a16="http://schemas.microsoft.com/office/drawing/2014/main" val="3214583967"/>
                    </a:ext>
                  </a:extLst>
                </a:gridCol>
                <a:gridCol w="474812">
                  <a:extLst>
                    <a:ext uri="{9D8B030D-6E8A-4147-A177-3AD203B41FA5}">
                      <a16:colId xmlns:a16="http://schemas.microsoft.com/office/drawing/2014/main" val="2824976685"/>
                    </a:ext>
                  </a:extLst>
                </a:gridCol>
                <a:gridCol w="474812">
                  <a:extLst>
                    <a:ext uri="{9D8B030D-6E8A-4147-A177-3AD203B41FA5}">
                      <a16:colId xmlns:a16="http://schemas.microsoft.com/office/drawing/2014/main" val="2734646507"/>
                    </a:ext>
                  </a:extLst>
                </a:gridCol>
                <a:gridCol w="474812">
                  <a:extLst>
                    <a:ext uri="{9D8B030D-6E8A-4147-A177-3AD203B41FA5}">
                      <a16:colId xmlns:a16="http://schemas.microsoft.com/office/drawing/2014/main" val="4050331475"/>
                    </a:ext>
                  </a:extLst>
                </a:gridCol>
              </a:tblGrid>
              <a:tr h="45735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1293016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DC9BD086-C3B9-14FA-02CE-D270B156ED6D}"/>
              </a:ext>
            </a:extLst>
          </p:cNvPr>
          <p:cNvSpPr txBox="1"/>
          <p:nvPr/>
        </p:nvSpPr>
        <p:spPr>
          <a:xfrm>
            <a:off x="8138124" y="5076556"/>
            <a:ext cx="2409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효과 발동 실패 예시</a:t>
            </a:r>
            <a:r>
              <a:rPr lang="en-US" altLang="ko-KR" b="1" dirty="0"/>
              <a:t>3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8079077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260404B-C857-CD80-2F65-284C113AD524}"/>
              </a:ext>
            </a:extLst>
          </p:cNvPr>
          <p:cNvSpPr/>
          <p:nvPr/>
        </p:nvSpPr>
        <p:spPr>
          <a:xfrm>
            <a:off x="127000" y="127000"/>
            <a:ext cx="11938000" cy="6604000"/>
          </a:xfrm>
          <a:prstGeom prst="roundRect">
            <a:avLst>
              <a:gd name="adj" fmla="val 5509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F2192C-240E-EE47-F7BD-2417BC9C06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877"/>
          <a:stretch/>
        </p:blipFill>
        <p:spPr>
          <a:xfrm>
            <a:off x="126999" y="127430"/>
            <a:ext cx="1398398" cy="66031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401D67-BD9E-1707-D27F-735A5189321E}"/>
              </a:ext>
            </a:extLst>
          </p:cNvPr>
          <p:cNvSpPr txBox="1"/>
          <p:nvPr/>
        </p:nvSpPr>
        <p:spPr>
          <a:xfrm>
            <a:off x="126999" y="787166"/>
            <a:ext cx="13410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3.</a:t>
            </a:r>
            <a:r>
              <a:rPr lang="ko-KR" altLang="en-US" sz="1600" b="1" dirty="0"/>
              <a:t>아이템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A89E7D2-50B4-3BB7-3905-6225E74D0690}"/>
              </a:ext>
            </a:extLst>
          </p:cNvPr>
          <p:cNvSpPr/>
          <p:nvPr/>
        </p:nvSpPr>
        <p:spPr>
          <a:xfrm>
            <a:off x="83656" y="1736522"/>
            <a:ext cx="1475532" cy="18460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898E33-9C48-9215-D6FF-6DA73C3CEA84}"/>
              </a:ext>
            </a:extLst>
          </p:cNvPr>
          <p:cNvSpPr txBox="1"/>
          <p:nvPr/>
        </p:nvSpPr>
        <p:spPr>
          <a:xfrm>
            <a:off x="170343" y="1142498"/>
            <a:ext cx="13983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무기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장신구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아티펙트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/>
              <a:t>의뢰</a:t>
            </a:r>
            <a:endParaRPr lang="en-US" altLang="ko-KR" sz="12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60114E-9192-40A4-9D64-619F2FC31F92}"/>
              </a:ext>
            </a:extLst>
          </p:cNvPr>
          <p:cNvSpPr txBox="1"/>
          <p:nvPr/>
        </p:nvSpPr>
        <p:spPr>
          <a:xfrm>
            <a:off x="1788019" y="370171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의뢰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54262900-F2FC-5E46-FD21-0BD67E3847CA}"/>
              </a:ext>
            </a:extLst>
          </p:cNvPr>
          <p:cNvSpPr/>
          <p:nvPr/>
        </p:nvSpPr>
        <p:spPr>
          <a:xfrm>
            <a:off x="1644242" y="1173930"/>
            <a:ext cx="10226180" cy="5313899"/>
          </a:xfrm>
          <a:prstGeom prst="roundRect">
            <a:avLst>
              <a:gd name="adj" fmla="val 10338"/>
            </a:avLst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FE9FAC-7350-2203-CC94-FE73F301A733}"/>
              </a:ext>
            </a:extLst>
          </p:cNvPr>
          <p:cNvSpPr txBox="1"/>
          <p:nvPr/>
        </p:nvSpPr>
        <p:spPr>
          <a:xfrm>
            <a:off x="1972577" y="1323775"/>
            <a:ext cx="1524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상세 설명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11583E3-98B5-EE44-06E6-6BB7B85E43D7}"/>
              </a:ext>
            </a:extLst>
          </p:cNvPr>
          <p:cNvSpPr txBox="1"/>
          <p:nvPr/>
        </p:nvSpPr>
        <p:spPr>
          <a:xfrm>
            <a:off x="1723236" y="1866520"/>
            <a:ext cx="1010058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dirty="0"/>
              <a:t>의뢰는 하루에 최대 </a:t>
            </a:r>
            <a:r>
              <a:rPr lang="en-US" altLang="ko-KR" sz="1600" dirty="0"/>
              <a:t>4</a:t>
            </a:r>
            <a:r>
              <a:rPr lang="ko-KR" altLang="en-US" sz="1600" dirty="0"/>
              <a:t>개 클리어가 가능하다</a:t>
            </a:r>
            <a:r>
              <a:rPr lang="en-US" altLang="ko-KR" sz="16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/>
              <a:t>의뢰에는 예상 소요 시간이 적혀 있으며</a:t>
            </a:r>
            <a:r>
              <a:rPr lang="en-US" altLang="ko-KR" sz="1600" dirty="0"/>
              <a:t>, </a:t>
            </a:r>
            <a:r>
              <a:rPr lang="ko-KR" altLang="en-US" sz="1600" dirty="0"/>
              <a:t>저녁 </a:t>
            </a:r>
            <a:r>
              <a:rPr lang="en-US" altLang="ko-KR" sz="1600" dirty="0"/>
              <a:t>6</a:t>
            </a:r>
            <a:r>
              <a:rPr lang="ko-KR" altLang="en-US" sz="1600" dirty="0"/>
              <a:t>시가 되기전까지 최대한 클리어하는 것이 목표이다</a:t>
            </a:r>
            <a:r>
              <a:rPr lang="en-US" altLang="ko-KR" sz="16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/>
              <a:t>의뢰의 종류에는 대화</a:t>
            </a:r>
            <a:r>
              <a:rPr lang="en-US" altLang="ko-KR" sz="1600" dirty="0"/>
              <a:t>, </a:t>
            </a:r>
            <a:r>
              <a:rPr lang="ko-KR" altLang="en-US" sz="1600" dirty="0"/>
              <a:t>찾기</a:t>
            </a:r>
            <a:r>
              <a:rPr lang="en-US" altLang="ko-KR" sz="1600" dirty="0"/>
              <a:t>, </a:t>
            </a:r>
            <a:r>
              <a:rPr lang="ko-KR" altLang="en-US" sz="1600" dirty="0"/>
              <a:t>토벌</a:t>
            </a:r>
            <a:r>
              <a:rPr lang="en-US" altLang="ko-KR" sz="1600" dirty="0"/>
              <a:t>, </a:t>
            </a:r>
            <a:r>
              <a:rPr lang="ko-KR" altLang="en-US" sz="1600" dirty="0"/>
              <a:t>수리가 있다</a:t>
            </a:r>
            <a:r>
              <a:rPr lang="en-US" altLang="ko-KR" sz="16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/>
              <a:t>의뢰명에 색깔에 따라서 </a:t>
            </a:r>
            <a:r>
              <a:rPr lang="ko-KR" altLang="en-US" sz="1600" dirty="0">
                <a:solidFill>
                  <a:schemeClr val="accent1"/>
                </a:solidFill>
              </a:rPr>
              <a:t>스토리</a:t>
            </a:r>
            <a:r>
              <a:rPr lang="en-US" altLang="ko-KR" sz="1600" dirty="0"/>
              <a:t>,</a:t>
            </a:r>
            <a:r>
              <a:rPr lang="ko-KR" altLang="en-US" sz="1600" dirty="0"/>
              <a:t> </a:t>
            </a:r>
            <a:r>
              <a:rPr lang="ko-KR" altLang="en-US" sz="1600" dirty="0">
                <a:solidFill>
                  <a:srgbClr val="FF0000"/>
                </a:solidFill>
              </a:rPr>
              <a:t>긴급의뢰</a:t>
            </a:r>
            <a:r>
              <a:rPr lang="en-US" altLang="ko-KR" sz="1600" dirty="0"/>
              <a:t>, </a:t>
            </a:r>
            <a:r>
              <a:rPr lang="ko-KR" altLang="en-US" sz="1600" dirty="0"/>
              <a:t>일반의뢰로 나눠진다</a:t>
            </a:r>
            <a:r>
              <a:rPr lang="en-US" altLang="ko-KR" sz="16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/>
              <a:t>스토리의뢰를 깨면</a:t>
            </a:r>
            <a:r>
              <a:rPr lang="en-US" altLang="ko-KR" sz="1600" dirty="0"/>
              <a:t>, </a:t>
            </a:r>
            <a:r>
              <a:rPr lang="ko-KR" altLang="en-US" sz="1600" dirty="0"/>
              <a:t>일반의뢰의 난이도도 점점 어려워진다</a:t>
            </a:r>
            <a:r>
              <a:rPr lang="en-US" altLang="ko-KR" sz="1600" dirty="0"/>
              <a:t>.(ex. </a:t>
            </a:r>
            <a:r>
              <a:rPr lang="ko-KR" altLang="en-US" sz="1600" dirty="0"/>
              <a:t>몬스터 레벨 업</a:t>
            </a:r>
            <a:r>
              <a:rPr lang="en-US" altLang="ko-KR" sz="1600" dirty="0"/>
              <a:t>, </a:t>
            </a:r>
            <a:r>
              <a:rPr lang="ko-KR" altLang="en-US" sz="1600" dirty="0"/>
              <a:t>복잡한 퍼즐</a:t>
            </a:r>
            <a:r>
              <a:rPr lang="en-US" altLang="ko-KR" sz="1600" dirty="0"/>
              <a:t>)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/>
              <a:t>긴급의뢰는 스토리의뢰를 일정이상 클리어하고 나면 확률적으로 등장하게 된다</a:t>
            </a:r>
            <a:r>
              <a:rPr lang="en-US" altLang="ko-KR" sz="16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/>
              <a:t>의뢰의 등급에 따라 </a:t>
            </a:r>
            <a:r>
              <a:rPr lang="en-US" altLang="ko-KR" sz="1600" dirty="0"/>
              <a:t>(</a:t>
            </a:r>
            <a:r>
              <a:rPr lang="ko-KR" altLang="en-US" sz="1600" dirty="0"/>
              <a:t>예상</a:t>
            </a:r>
            <a:r>
              <a:rPr lang="en-US" altLang="ko-KR" sz="1600" dirty="0"/>
              <a:t>)</a:t>
            </a:r>
            <a:r>
              <a:rPr lang="ko-KR" altLang="en-US" sz="1600" dirty="0"/>
              <a:t>소요시간이 다르며</a:t>
            </a:r>
            <a:r>
              <a:rPr lang="en-US" altLang="ko-KR" sz="1600" dirty="0"/>
              <a:t>, </a:t>
            </a:r>
            <a:r>
              <a:rPr lang="ko-KR" altLang="en-US" sz="1600" dirty="0"/>
              <a:t>등급은 총 </a:t>
            </a:r>
            <a:r>
              <a:rPr lang="en-US" altLang="ko-KR" sz="1600" dirty="0"/>
              <a:t>5</a:t>
            </a:r>
            <a:r>
              <a:rPr lang="ko-KR" altLang="en-US" sz="1600" dirty="0"/>
              <a:t>개로 나뉜다</a:t>
            </a:r>
            <a:r>
              <a:rPr lang="en-US" altLang="ko-KR" sz="16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/>
              <a:t>소요시간내 의뢰를 클리어하지 못하였을 경우 의뢰를 다시 시작하게 된다</a:t>
            </a:r>
            <a:r>
              <a:rPr lang="en-US" altLang="ko-KR" sz="1600" dirty="0"/>
              <a:t>.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DDB45FF5-9FB6-5425-395D-19C7193F9EBE}"/>
              </a:ext>
            </a:extLst>
          </p:cNvPr>
          <p:cNvGrpSpPr/>
          <p:nvPr/>
        </p:nvGrpSpPr>
        <p:grpSpPr>
          <a:xfrm>
            <a:off x="5322815" y="3999221"/>
            <a:ext cx="2869034" cy="2007297"/>
            <a:chOff x="2223083" y="3999221"/>
            <a:chExt cx="2869034" cy="2007297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3B3A129B-1602-8A08-7765-D37F138B9F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044" t="23118" r="27329" b="30752"/>
            <a:stretch/>
          </p:blipFill>
          <p:spPr>
            <a:xfrm>
              <a:off x="2223083" y="3999221"/>
              <a:ext cx="1985443" cy="2007297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EAAF315-8743-1505-89B4-4E63CA800032}"/>
                </a:ext>
              </a:extLst>
            </p:cNvPr>
            <p:cNvSpPr txBox="1"/>
            <p:nvPr/>
          </p:nvSpPr>
          <p:spPr>
            <a:xfrm>
              <a:off x="4222508" y="5609241"/>
              <a:ext cx="86960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/>
                <a:t>2</a:t>
              </a:r>
              <a:r>
                <a:rPr lang="ko-KR" altLang="en-US" sz="1600" dirty="0"/>
                <a:t>시간</a:t>
              </a:r>
              <a:endParaRPr lang="en-US" altLang="ko-KR" sz="1600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B83EB73-1504-B2F8-841F-22FA54933CB0}"/>
                </a:ext>
              </a:extLst>
            </p:cNvPr>
            <p:cNvSpPr txBox="1"/>
            <p:nvPr/>
          </p:nvSpPr>
          <p:spPr>
            <a:xfrm>
              <a:off x="4222508" y="5214575"/>
              <a:ext cx="86960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/>
                <a:t>3</a:t>
              </a:r>
              <a:r>
                <a:rPr lang="ko-KR" altLang="en-US" sz="1600" dirty="0"/>
                <a:t>시간</a:t>
              </a:r>
              <a:endParaRPr lang="en-US" altLang="ko-KR" sz="160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A444BAF-9E08-8CE8-A78A-36BB20037B1F}"/>
                </a:ext>
              </a:extLst>
            </p:cNvPr>
            <p:cNvSpPr txBox="1"/>
            <p:nvPr/>
          </p:nvSpPr>
          <p:spPr>
            <a:xfrm>
              <a:off x="4222508" y="4819909"/>
              <a:ext cx="86960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/>
                <a:t>4</a:t>
              </a:r>
              <a:r>
                <a:rPr lang="ko-KR" altLang="en-US" sz="1600" dirty="0"/>
                <a:t>시간</a:t>
              </a:r>
              <a:endParaRPr lang="en-US" altLang="ko-KR" sz="1600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E49228E-22BE-D522-B92C-AF6E093D986D}"/>
                </a:ext>
              </a:extLst>
            </p:cNvPr>
            <p:cNvSpPr txBox="1"/>
            <p:nvPr/>
          </p:nvSpPr>
          <p:spPr>
            <a:xfrm>
              <a:off x="4222508" y="4425243"/>
              <a:ext cx="86960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/>
                <a:t>5</a:t>
              </a:r>
              <a:r>
                <a:rPr lang="ko-KR" altLang="en-US" sz="1600" dirty="0"/>
                <a:t>시간</a:t>
              </a:r>
              <a:endParaRPr lang="en-US" altLang="ko-KR" sz="16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FF29E44-FEA2-F296-FE24-1FDC92C469DF}"/>
                </a:ext>
              </a:extLst>
            </p:cNvPr>
            <p:cNvSpPr txBox="1"/>
            <p:nvPr/>
          </p:nvSpPr>
          <p:spPr>
            <a:xfrm>
              <a:off x="4222508" y="4030577"/>
              <a:ext cx="86960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/>
                <a:t>6</a:t>
              </a:r>
              <a:r>
                <a:rPr lang="ko-KR" altLang="en-US" sz="1600" dirty="0"/>
                <a:t>시간</a:t>
              </a:r>
              <a:endParaRPr lang="en-US" altLang="ko-KR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9194516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260404B-C857-CD80-2F65-284C113AD524}"/>
              </a:ext>
            </a:extLst>
          </p:cNvPr>
          <p:cNvSpPr/>
          <p:nvPr/>
        </p:nvSpPr>
        <p:spPr>
          <a:xfrm>
            <a:off x="127000" y="127000"/>
            <a:ext cx="11938000" cy="6604000"/>
          </a:xfrm>
          <a:prstGeom prst="roundRect">
            <a:avLst>
              <a:gd name="adj" fmla="val 5509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F2192C-240E-EE47-F7BD-2417BC9C06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877"/>
          <a:stretch/>
        </p:blipFill>
        <p:spPr>
          <a:xfrm>
            <a:off x="126999" y="127430"/>
            <a:ext cx="1398398" cy="66031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401D67-BD9E-1707-D27F-735A5189321E}"/>
              </a:ext>
            </a:extLst>
          </p:cNvPr>
          <p:cNvSpPr txBox="1"/>
          <p:nvPr/>
        </p:nvSpPr>
        <p:spPr>
          <a:xfrm>
            <a:off x="126999" y="787166"/>
            <a:ext cx="13410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3.</a:t>
            </a:r>
            <a:r>
              <a:rPr lang="ko-KR" altLang="en-US" sz="1600" b="1" dirty="0"/>
              <a:t>아이템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A89E7D2-50B4-3BB7-3905-6225E74D0690}"/>
              </a:ext>
            </a:extLst>
          </p:cNvPr>
          <p:cNvSpPr/>
          <p:nvPr/>
        </p:nvSpPr>
        <p:spPr>
          <a:xfrm>
            <a:off x="83656" y="1736522"/>
            <a:ext cx="1475532" cy="18460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898E33-9C48-9215-D6FF-6DA73C3CEA84}"/>
              </a:ext>
            </a:extLst>
          </p:cNvPr>
          <p:cNvSpPr txBox="1"/>
          <p:nvPr/>
        </p:nvSpPr>
        <p:spPr>
          <a:xfrm>
            <a:off x="170343" y="1142498"/>
            <a:ext cx="13983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무기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장신구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아티펙트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/>
              <a:t>의뢰</a:t>
            </a:r>
            <a:endParaRPr lang="en-US" altLang="ko-KR" sz="12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60114E-9192-40A4-9D64-619F2FC31F92}"/>
              </a:ext>
            </a:extLst>
          </p:cNvPr>
          <p:cNvSpPr txBox="1"/>
          <p:nvPr/>
        </p:nvSpPr>
        <p:spPr>
          <a:xfrm>
            <a:off x="1788019" y="370171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의뢰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FE9FAC-7350-2203-CC94-FE73F301A733}"/>
              </a:ext>
            </a:extLst>
          </p:cNvPr>
          <p:cNvSpPr txBox="1"/>
          <p:nvPr/>
        </p:nvSpPr>
        <p:spPr>
          <a:xfrm>
            <a:off x="1972577" y="1103644"/>
            <a:ext cx="1524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의뢰 종류</a:t>
            </a: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E9D58C0D-1FB8-14D3-31EA-BBC2D0BB0FD8}"/>
              </a:ext>
            </a:extLst>
          </p:cNvPr>
          <p:cNvGrpSpPr/>
          <p:nvPr/>
        </p:nvGrpSpPr>
        <p:grpSpPr>
          <a:xfrm>
            <a:off x="1607690" y="1916122"/>
            <a:ext cx="2692866" cy="4056839"/>
            <a:chOff x="1607690" y="1916122"/>
            <a:chExt cx="2692866" cy="4056839"/>
          </a:xfrm>
        </p:grpSpPr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5D42571E-1121-7741-29AB-E77927E7737D}"/>
                </a:ext>
              </a:extLst>
            </p:cNvPr>
            <p:cNvSpPr/>
            <p:nvPr/>
          </p:nvSpPr>
          <p:spPr>
            <a:xfrm>
              <a:off x="1788019" y="1916122"/>
              <a:ext cx="2332209" cy="4056839"/>
            </a:xfrm>
            <a:prstGeom prst="roundRect">
              <a:avLst>
                <a:gd name="adj" fmla="val 8567"/>
              </a:avLst>
            </a:prstGeom>
            <a:solidFill>
              <a:schemeClr val="bg1">
                <a:lumMod val="8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02937B61-3516-6BBD-F91F-E549E1A1637C}"/>
                </a:ext>
              </a:extLst>
            </p:cNvPr>
            <p:cNvSpPr/>
            <p:nvPr/>
          </p:nvSpPr>
          <p:spPr>
            <a:xfrm>
              <a:off x="1607690" y="3887657"/>
              <a:ext cx="2692866" cy="704677"/>
            </a:xfrm>
            <a:prstGeom prst="roundRect">
              <a:avLst>
                <a:gd name="adj" fmla="val 20762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b="1" dirty="0">
                  <a:solidFill>
                    <a:schemeClr val="tx1"/>
                  </a:solidFill>
                </a:rPr>
                <a:t>대화의뢰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77A56DE-574B-30CA-C34B-C530A7C16B61}"/>
                </a:ext>
              </a:extLst>
            </p:cNvPr>
            <p:cNvSpPr txBox="1"/>
            <p:nvPr/>
          </p:nvSpPr>
          <p:spPr>
            <a:xfrm>
              <a:off x="1786977" y="4494128"/>
              <a:ext cx="2175596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ko-KR" altLang="en-US" sz="1200" dirty="0"/>
                <a:t>이야기를 통해 해결하는</a:t>
              </a:r>
              <a:br>
                <a:rPr lang="en-US" altLang="ko-KR" sz="1200" dirty="0"/>
              </a:br>
              <a:r>
                <a:rPr lang="ko-KR" altLang="en-US" sz="1200" dirty="0"/>
                <a:t>의뢰</a:t>
              </a:r>
              <a:endParaRPr lang="en-US" altLang="ko-KR" sz="1200" dirty="0"/>
            </a:p>
            <a:p>
              <a:pPr marL="285750" indent="-285750">
                <a:buFontTx/>
                <a:buChar char="-"/>
              </a:pPr>
              <a:r>
                <a:rPr lang="ko-KR" altLang="en-US" sz="1200" dirty="0"/>
                <a:t>의뢰주의 위치 표시</a:t>
              </a:r>
              <a:endParaRPr lang="en-US" altLang="ko-KR" sz="1200" dirty="0"/>
            </a:p>
            <a:p>
              <a:pPr marL="285750" indent="-285750">
                <a:buFontTx/>
                <a:buChar char="-"/>
              </a:pPr>
              <a:r>
                <a:rPr lang="ko-KR" altLang="en-US" sz="1200" dirty="0"/>
                <a:t>주로 스토리와 관련 있음</a:t>
              </a:r>
              <a:endParaRPr lang="en-US" altLang="ko-KR" sz="1200" dirty="0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642A442D-55E1-45F7-D188-F8C084D8A936}"/>
                </a:ext>
              </a:extLst>
            </p:cNvPr>
            <p:cNvSpPr/>
            <p:nvPr/>
          </p:nvSpPr>
          <p:spPr>
            <a:xfrm>
              <a:off x="1979485" y="2148901"/>
              <a:ext cx="1949276" cy="1836963"/>
            </a:xfrm>
            <a:prstGeom prst="roundRect">
              <a:avLst/>
            </a:prstGeom>
            <a:solidFill>
              <a:schemeClr val="bg1">
                <a:lumMod val="6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2B78FF4E-131A-6D56-4E21-03DF71D1960C}"/>
              </a:ext>
            </a:extLst>
          </p:cNvPr>
          <p:cNvSpPr/>
          <p:nvPr/>
        </p:nvSpPr>
        <p:spPr>
          <a:xfrm>
            <a:off x="4344843" y="1916122"/>
            <a:ext cx="2332209" cy="4056839"/>
          </a:xfrm>
          <a:prstGeom prst="roundRect">
            <a:avLst>
              <a:gd name="adj" fmla="val 8567"/>
            </a:avLst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E3CF34DD-9429-12C8-CC38-BBC536F90866}"/>
              </a:ext>
            </a:extLst>
          </p:cNvPr>
          <p:cNvSpPr/>
          <p:nvPr/>
        </p:nvSpPr>
        <p:spPr>
          <a:xfrm>
            <a:off x="4164514" y="3887657"/>
            <a:ext cx="2692866" cy="704677"/>
          </a:xfrm>
          <a:prstGeom prst="roundRect">
            <a:avLst>
              <a:gd name="adj" fmla="val 20762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tx1"/>
                </a:solidFill>
              </a:rPr>
              <a:t>아이템 찾기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741E90E-3107-8DA8-733C-89800121917F}"/>
              </a:ext>
            </a:extLst>
          </p:cNvPr>
          <p:cNvSpPr txBox="1"/>
          <p:nvPr/>
        </p:nvSpPr>
        <p:spPr>
          <a:xfrm>
            <a:off x="4343801" y="4494128"/>
            <a:ext cx="175881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200" dirty="0"/>
              <a:t>잃어버린 아이템을</a:t>
            </a:r>
            <a:br>
              <a:rPr lang="en-US" altLang="ko-KR" sz="1200" dirty="0"/>
            </a:br>
            <a:r>
              <a:rPr lang="ko-KR" altLang="en-US" sz="1200" dirty="0"/>
              <a:t>찾아 주는 의뢰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아이템이 있을 </a:t>
            </a:r>
            <a:br>
              <a:rPr lang="en-US" altLang="ko-KR" sz="1200" dirty="0"/>
            </a:br>
            <a:r>
              <a:rPr lang="ko-KR" altLang="en-US" sz="1200" dirty="0"/>
              <a:t>법한 위치 표시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3626A12F-B684-044C-5381-6B1ED16E3FBE}"/>
              </a:ext>
            </a:extLst>
          </p:cNvPr>
          <p:cNvSpPr/>
          <p:nvPr/>
        </p:nvSpPr>
        <p:spPr>
          <a:xfrm>
            <a:off x="4536309" y="2148901"/>
            <a:ext cx="1949276" cy="1836963"/>
          </a:xfrm>
          <a:prstGeom prst="roundRect">
            <a:avLst/>
          </a:prstGeom>
          <a:solidFill>
            <a:schemeClr val="bg1">
              <a:lumMod val="6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6DFEE373-1502-C8A4-2B69-B5EBC02812DE}"/>
              </a:ext>
            </a:extLst>
          </p:cNvPr>
          <p:cNvSpPr/>
          <p:nvPr/>
        </p:nvSpPr>
        <p:spPr>
          <a:xfrm>
            <a:off x="6901667" y="1916122"/>
            <a:ext cx="2332209" cy="4056839"/>
          </a:xfrm>
          <a:prstGeom prst="roundRect">
            <a:avLst>
              <a:gd name="adj" fmla="val 8567"/>
            </a:avLst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E8253877-25CA-C4CF-DB13-F09E448E33C9}"/>
              </a:ext>
            </a:extLst>
          </p:cNvPr>
          <p:cNvSpPr/>
          <p:nvPr/>
        </p:nvSpPr>
        <p:spPr>
          <a:xfrm>
            <a:off x="6721338" y="3887657"/>
            <a:ext cx="2692866" cy="704677"/>
          </a:xfrm>
          <a:prstGeom prst="roundRect">
            <a:avLst>
              <a:gd name="adj" fmla="val 20762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tx1"/>
                </a:solidFill>
              </a:rPr>
              <a:t>몬스터 처치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FDC53D6-2217-C8BD-A19E-16A5E65680BD}"/>
              </a:ext>
            </a:extLst>
          </p:cNvPr>
          <p:cNvSpPr txBox="1"/>
          <p:nvPr/>
        </p:nvSpPr>
        <p:spPr>
          <a:xfrm>
            <a:off x="6900625" y="4494128"/>
            <a:ext cx="23294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200" dirty="0"/>
              <a:t>의뢰인이 지정한 몬스터를</a:t>
            </a:r>
            <a:br>
              <a:rPr lang="en-US" altLang="ko-KR" sz="1200" dirty="0"/>
            </a:br>
            <a:r>
              <a:rPr lang="ko-KR" altLang="en-US" sz="1200" dirty="0"/>
              <a:t>처치하는 의뢰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공간안에 있는 몬스터 처치</a:t>
            </a:r>
            <a:endParaRPr lang="en-US" altLang="ko-KR" sz="1200" dirty="0"/>
          </a:p>
        </p:txBody>
      </p: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A91562AD-7A57-13D7-47DD-5C04271E493F}"/>
              </a:ext>
            </a:extLst>
          </p:cNvPr>
          <p:cNvSpPr/>
          <p:nvPr/>
        </p:nvSpPr>
        <p:spPr>
          <a:xfrm>
            <a:off x="7093133" y="2148901"/>
            <a:ext cx="1949276" cy="1836963"/>
          </a:xfrm>
          <a:prstGeom prst="roundRect">
            <a:avLst/>
          </a:prstGeom>
          <a:solidFill>
            <a:schemeClr val="bg1">
              <a:lumMod val="6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C6A1B184-25C1-D842-1F0A-63E655E004CF}"/>
              </a:ext>
            </a:extLst>
          </p:cNvPr>
          <p:cNvGrpSpPr/>
          <p:nvPr/>
        </p:nvGrpSpPr>
        <p:grpSpPr>
          <a:xfrm>
            <a:off x="9278162" y="1916122"/>
            <a:ext cx="2692866" cy="4056839"/>
            <a:chOff x="1607690" y="1916122"/>
            <a:chExt cx="2692866" cy="4056839"/>
          </a:xfrm>
        </p:grpSpPr>
        <p:sp>
          <p:nvSpPr>
            <p:cNvPr id="57" name="사각형: 둥근 모서리 56">
              <a:extLst>
                <a:ext uri="{FF2B5EF4-FFF2-40B4-BE49-F238E27FC236}">
                  <a16:creationId xmlns:a16="http://schemas.microsoft.com/office/drawing/2014/main" id="{E1490179-7226-E538-ED2A-2575AD9E61D8}"/>
                </a:ext>
              </a:extLst>
            </p:cNvPr>
            <p:cNvSpPr/>
            <p:nvPr/>
          </p:nvSpPr>
          <p:spPr>
            <a:xfrm>
              <a:off x="1788019" y="1916122"/>
              <a:ext cx="2332209" cy="4056839"/>
            </a:xfrm>
            <a:prstGeom prst="roundRect">
              <a:avLst>
                <a:gd name="adj" fmla="val 8567"/>
              </a:avLst>
            </a:prstGeom>
            <a:solidFill>
              <a:schemeClr val="bg1">
                <a:lumMod val="8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58" name="사각형: 둥근 모서리 57">
              <a:extLst>
                <a:ext uri="{FF2B5EF4-FFF2-40B4-BE49-F238E27FC236}">
                  <a16:creationId xmlns:a16="http://schemas.microsoft.com/office/drawing/2014/main" id="{EBF886D3-548B-EC02-9A37-B052DDA28AB3}"/>
                </a:ext>
              </a:extLst>
            </p:cNvPr>
            <p:cNvSpPr/>
            <p:nvPr/>
          </p:nvSpPr>
          <p:spPr>
            <a:xfrm>
              <a:off x="1607690" y="3887657"/>
              <a:ext cx="2692866" cy="704677"/>
            </a:xfrm>
            <a:prstGeom prst="roundRect">
              <a:avLst>
                <a:gd name="adj" fmla="val 20762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b="1" dirty="0">
                  <a:solidFill>
                    <a:schemeClr val="tx1"/>
                  </a:solidFill>
                </a:rPr>
                <a:t>장비 수리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3B311D16-9D9D-0E37-AF6C-A8A36C8B41FE}"/>
                </a:ext>
              </a:extLst>
            </p:cNvPr>
            <p:cNvSpPr txBox="1"/>
            <p:nvPr/>
          </p:nvSpPr>
          <p:spPr>
            <a:xfrm>
              <a:off x="1786977" y="4494128"/>
              <a:ext cx="232948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ko-KR" altLang="en-US" sz="1200" dirty="0"/>
                <a:t>장비나</a:t>
              </a:r>
              <a:r>
                <a:rPr lang="en-US" altLang="ko-KR" sz="1200" dirty="0"/>
                <a:t> </a:t>
              </a:r>
              <a:r>
                <a:rPr lang="ko-KR" altLang="en-US" sz="1200" dirty="0"/>
                <a:t>건물 수리하는 의뢰</a:t>
              </a:r>
              <a:endParaRPr lang="en-US" altLang="ko-KR" sz="1200" dirty="0"/>
            </a:p>
            <a:p>
              <a:pPr marL="285750" indent="-285750">
                <a:buFontTx/>
                <a:buChar char="-"/>
              </a:pPr>
              <a:r>
                <a:rPr lang="ko-KR" altLang="en-US" sz="1200" dirty="0"/>
                <a:t>퍼즐을 통해 고장 난 부위</a:t>
              </a:r>
              <a:br>
                <a:rPr lang="en-US" altLang="ko-KR" sz="1200" dirty="0"/>
              </a:br>
              <a:r>
                <a:rPr lang="ko-KR" altLang="en-US" sz="1200" dirty="0"/>
                <a:t>수리</a:t>
              </a:r>
              <a:endParaRPr lang="en-US" altLang="ko-KR" sz="1200" dirty="0"/>
            </a:p>
            <a:p>
              <a:pPr marL="285750" indent="-285750">
                <a:buFontTx/>
                <a:buChar char="-"/>
              </a:pPr>
              <a:endParaRPr lang="en-US" altLang="ko-KR" sz="1200" dirty="0"/>
            </a:p>
          </p:txBody>
        </p:sp>
        <p:sp>
          <p:nvSpPr>
            <p:cNvPr id="60" name="사각형: 둥근 모서리 59">
              <a:extLst>
                <a:ext uri="{FF2B5EF4-FFF2-40B4-BE49-F238E27FC236}">
                  <a16:creationId xmlns:a16="http://schemas.microsoft.com/office/drawing/2014/main" id="{1545E3B3-BD96-6C35-6736-0E32B946C821}"/>
                </a:ext>
              </a:extLst>
            </p:cNvPr>
            <p:cNvSpPr/>
            <p:nvPr/>
          </p:nvSpPr>
          <p:spPr>
            <a:xfrm>
              <a:off x="1979485" y="2148901"/>
              <a:ext cx="1949276" cy="1836963"/>
            </a:xfrm>
            <a:prstGeom prst="roundRect">
              <a:avLst/>
            </a:prstGeom>
            <a:solidFill>
              <a:schemeClr val="bg1">
                <a:lumMod val="6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1"/>
                </a:solidFill>
              </a:endParaRPr>
            </a:p>
          </p:txBody>
        </p:sp>
      </p:grpSp>
      <p:pic>
        <p:nvPicPr>
          <p:cNvPr id="62" name="그래픽 61" descr="사용자 단색으로 채워진">
            <a:extLst>
              <a:ext uri="{FF2B5EF4-FFF2-40B4-BE49-F238E27FC236}">
                <a16:creationId xmlns:a16="http://schemas.microsoft.com/office/drawing/2014/main" id="{234C9235-31EA-3D0E-6D72-2690765243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17900" y="2690956"/>
            <a:ext cx="1155336" cy="1155336"/>
          </a:xfrm>
          <a:prstGeom prst="rect">
            <a:avLst/>
          </a:prstGeom>
        </p:spPr>
      </p:pic>
      <p:sp>
        <p:nvSpPr>
          <p:cNvPr id="63" name="말풍선: 타원형 62">
            <a:extLst>
              <a:ext uri="{FF2B5EF4-FFF2-40B4-BE49-F238E27FC236}">
                <a16:creationId xmlns:a16="http://schemas.microsoft.com/office/drawing/2014/main" id="{33B8BDB0-CB08-7518-D3D3-975E264D24DA}"/>
              </a:ext>
            </a:extLst>
          </p:cNvPr>
          <p:cNvSpPr/>
          <p:nvPr/>
        </p:nvSpPr>
        <p:spPr>
          <a:xfrm>
            <a:off x="2949314" y="2318405"/>
            <a:ext cx="809222" cy="632474"/>
          </a:xfrm>
          <a:prstGeom prst="wedgeEllipseCallout">
            <a:avLst>
              <a:gd name="adj1" fmla="val -45030"/>
              <a:gd name="adj2" fmla="val 5020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5" name="그림 64">
            <a:extLst>
              <a:ext uri="{FF2B5EF4-FFF2-40B4-BE49-F238E27FC236}">
                <a16:creationId xmlns:a16="http://schemas.microsoft.com/office/drawing/2014/main" id="{D3368397-6913-37CB-82D2-837B037FD2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346" y="2416781"/>
            <a:ext cx="1301202" cy="1301202"/>
          </a:xfrm>
          <a:prstGeom prst="rect">
            <a:avLst/>
          </a:prstGeom>
        </p:spPr>
      </p:pic>
      <p:pic>
        <p:nvPicPr>
          <p:cNvPr id="67" name="그림 66">
            <a:extLst>
              <a:ext uri="{FF2B5EF4-FFF2-40B4-BE49-F238E27FC236}">
                <a16:creationId xmlns:a16="http://schemas.microsoft.com/office/drawing/2014/main" id="{92563CD7-0B3F-19F6-E1E0-E9CB0900BE0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9179" y="2408790"/>
            <a:ext cx="1317184" cy="131718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E3C7C41-6DC7-0E35-4C05-A604E1EC1C2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6047" y="2363807"/>
            <a:ext cx="1301202" cy="1301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936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260404B-C857-CD80-2F65-284C113AD524}"/>
              </a:ext>
            </a:extLst>
          </p:cNvPr>
          <p:cNvSpPr/>
          <p:nvPr/>
        </p:nvSpPr>
        <p:spPr>
          <a:xfrm>
            <a:off x="127000" y="127000"/>
            <a:ext cx="11938000" cy="6604000"/>
          </a:xfrm>
          <a:prstGeom prst="roundRect">
            <a:avLst>
              <a:gd name="adj" fmla="val 5509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F2192C-240E-EE47-F7BD-2417BC9C06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877"/>
          <a:stretch/>
        </p:blipFill>
        <p:spPr>
          <a:xfrm>
            <a:off x="126999" y="127430"/>
            <a:ext cx="1398398" cy="66031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401D67-BD9E-1707-D27F-735A5189321E}"/>
              </a:ext>
            </a:extLst>
          </p:cNvPr>
          <p:cNvSpPr txBox="1"/>
          <p:nvPr/>
        </p:nvSpPr>
        <p:spPr>
          <a:xfrm>
            <a:off x="126999" y="787166"/>
            <a:ext cx="13410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3.</a:t>
            </a:r>
            <a:r>
              <a:rPr lang="ko-KR" altLang="en-US" sz="1600" b="1" dirty="0"/>
              <a:t>아이템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A89E7D2-50B4-3BB7-3905-6225E74D0690}"/>
              </a:ext>
            </a:extLst>
          </p:cNvPr>
          <p:cNvSpPr/>
          <p:nvPr/>
        </p:nvSpPr>
        <p:spPr>
          <a:xfrm>
            <a:off x="83656" y="1736522"/>
            <a:ext cx="1475532" cy="18460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898E33-9C48-9215-D6FF-6DA73C3CEA84}"/>
              </a:ext>
            </a:extLst>
          </p:cNvPr>
          <p:cNvSpPr txBox="1"/>
          <p:nvPr/>
        </p:nvSpPr>
        <p:spPr>
          <a:xfrm>
            <a:off x="170343" y="1142498"/>
            <a:ext cx="13983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무기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장신구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아티펙트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/>
              <a:t>의뢰</a:t>
            </a:r>
            <a:endParaRPr lang="en-US" altLang="ko-KR" sz="12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60114E-9192-40A4-9D64-619F2FC31F92}"/>
              </a:ext>
            </a:extLst>
          </p:cNvPr>
          <p:cNvSpPr txBox="1"/>
          <p:nvPr/>
        </p:nvSpPr>
        <p:spPr>
          <a:xfrm>
            <a:off x="1788019" y="370171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의뢰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54262900-F2FC-5E46-FD21-0BD67E3847CA}"/>
              </a:ext>
            </a:extLst>
          </p:cNvPr>
          <p:cNvSpPr/>
          <p:nvPr/>
        </p:nvSpPr>
        <p:spPr>
          <a:xfrm>
            <a:off x="1644242" y="1173930"/>
            <a:ext cx="10226180" cy="5313899"/>
          </a:xfrm>
          <a:prstGeom prst="roundRect">
            <a:avLst>
              <a:gd name="adj" fmla="val 10338"/>
            </a:avLst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FE9FAC-7350-2203-CC94-FE73F301A733}"/>
              </a:ext>
            </a:extLst>
          </p:cNvPr>
          <p:cNvSpPr txBox="1"/>
          <p:nvPr/>
        </p:nvSpPr>
        <p:spPr>
          <a:xfrm>
            <a:off x="1972577" y="1323775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의뢰함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3F0910A-CF38-98A9-3D59-C7A33D6B68BD}"/>
              </a:ext>
            </a:extLst>
          </p:cNvPr>
          <p:cNvSpPr txBox="1"/>
          <p:nvPr/>
        </p:nvSpPr>
        <p:spPr>
          <a:xfrm>
            <a:off x="1723236" y="1866520"/>
            <a:ext cx="101005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dirty="0"/>
              <a:t>모은 의뢰들과 모이지 않은 의뢰들을 확인하는 시스템</a:t>
            </a:r>
            <a:endParaRPr lang="en-US" altLang="ko-KR" sz="1600" dirty="0"/>
          </a:p>
          <a:p>
            <a:pPr marL="285750" indent="-285750">
              <a:buFontTx/>
              <a:buChar char="-"/>
            </a:pPr>
            <a:r>
              <a:rPr lang="ko-KR" altLang="en-US" sz="1600" dirty="0"/>
              <a:t>현재 위치해 있는 지역의 의뢰들만 보이며 다른 지역으로 옮기게 되면 해당 의뢰는 보이지 않는다</a:t>
            </a:r>
            <a:r>
              <a:rPr lang="en-US" altLang="ko-KR" sz="16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/>
              <a:t>의뢰를 다 모으지 못한채로 지역을 이동해도 그전에 모아둔 의뢰들은 저장이 된다</a:t>
            </a:r>
            <a:r>
              <a:rPr lang="en-US" altLang="ko-KR" sz="1600" dirty="0"/>
              <a:t>.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84F511B7-C152-77ED-6FAD-EAC92B91F86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81" r="8699" b="4849"/>
          <a:stretch/>
        </p:blipFill>
        <p:spPr>
          <a:xfrm>
            <a:off x="4504268" y="3059148"/>
            <a:ext cx="4521200" cy="2918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127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260404B-C857-CD80-2F65-284C113AD524}"/>
              </a:ext>
            </a:extLst>
          </p:cNvPr>
          <p:cNvSpPr/>
          <p:nvPr/>
        </p:nvSpPr>
        <p:spPr>
          <a:xfrm>
            <a:off x="127000" y="127000"/>
            <a:ext cx="11938000" cy="6604000"/>
          </a:xfrm>
          <a:prstGeom prst="roundRect">
            <a:avLst>
              <a:gd name="adj" fmla="val 5509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FD57432E-AF07-B4F7-B202-86014C817B2C}"/>
              </a:ext>
            </a:extLst>
          </p:cNvPr>
          <p:cNvSpPr/>
          <p:nvPr/>
        </p:nvSpPr>
        <p:spPr>
          <a:xfrm>
            <a:off x="127000" y="127000"/>
            <a:ext cx="4738615" cy="6604000"/>
          </a:xfrm>
          <a:prstGeom prst="roundRect">
            <a:avLst>
              <a:gd name="adj" fmla="val 7339"/>
            </a:avLst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5400" b="1" dirty="0">
                <a:solidFill>
                  <a:schemeClr val="tx1"/>
                </a:solidFill>
              </a:rPr>
              <a:t>4.</a:t>
            </a:r>
            <a:r>
              <a:rPr lang="ko-KR" altLang="en-US" sz="5400" b="1" dirty="0">
                <a:solidFill>
                  <a:schemeClr val="tx1"/>
                </a:solidFill>
              </a:rPr>
              <a:t> 지역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520840-90B4-CDB8-FC0F-63DA5E39278E}"/>
              </a:ext>
            </a:extLst>
          </p:cNvPr>
          <p:cNvSpPr txBox="1"/>
          <p:nvPr/>
        </p:nvSpPr>
        <p:spPr>
          <a:xfrm>
            <a:off x="5220515" y="2551837"/>
            <a:ext cx="557611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3600" b="1" dirty="0"/>
              <a:t>전체 지도</a:t>
            </a:r>
            <a:endParaRPr lang="en-US" altLang="ko-KR" sz="3600" b="1" dirty="0"/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ko-KR" sz="3600" b="1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3600" b="1" dirty="0"/>
              <a:t>지역별 특징</a:t>
            </a:r>
            <a:endParaRPr lang="en-US" altLang="ko-KR" sz="3600" b="1" dirty="0"/>
          </a:p>
        </p:txBody>
      </p:sp>
    </p:spTree>
    <p:extLst>
      <p:ext uri="{BB962C8B-B14F-4D97-AF65-F5344CB8AC3E}">
        <p14:creationId xmlns:p14="http://schemas.microsoft.com/office/powerpoint/2010/main" val="2334144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260404B-C857-CD80-2F65-284C113AD524}"/>
              </a:ext>
            </a:extLst>
          </p:cNvPr>
          <p:cNvSpPr/>
          <p:nvPr/>
        </p:nvSpPr>
        <p:spPr>
          <a:xfrm>
            <a:off x="127000" y="127000"/>
            <a:ext cx="11938000" cy="6604000"/>
          </a:xfrm>
          <a:prstGeom prst="roundRect">
            <a:avLst>
              <a:gd name="adj" fmla="val 5509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F2192C-240E-EE47-F7BD-2417BC9C06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877"/>
          <a:stretch/>
        </p:blipFill>
        <p:spPr>
          <a:xfrm>
            <a:off x="126999" y="127430"/>
            <a:ext cx="1398398" cy="66031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401D67-BD9E-1707-D27F-735A5189321E}"/>
              </a:ext>
            </a:extLst>
          </p:cNvPr>
          <p:cNvSpPr txBox="1"/>
          <p:nvPr/>
        </p:nvSpPr>
        <p:spPr>
          <a:xfrm>
            <a:off x="126999" y="787166"/>
            <a:ext cx="13410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3.</a:t>
            </a:r>
            <a:r>
              <a:rPr lang="ko-KR" altLang="en-US" sz="1600" b="1" dirty="0"/>
              <a:t>지역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A89E7D2-50B4-3BB7-3905-6225E74D0690}"/>
              </a:ext>
            </a:extLst>
          </p:cNvPr>
          <p:cNvSpPr/>
          <p:nvPr/>
        </p:nvSpPr>
        <p:spPr>
          <a:xfrm>
            <a:off x="83656" y="1182848"/>
            <a:ext cx="1475532" cy="18460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898E33-9C48-9215-D6FF-6DA73C3CEA84}"/>
              </a:ext>
            </a:extLst>
          </p:cNvPr>
          <p:cNvSpPr txBox="1"/>
          <p:nvPr/>
        </p:nvSpPr>
        <p:spPr>
          <a:xfrm>
            <a:off x="170343" y="1142498"/>
            <a:ext cx="13983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/>
              <a:t>전체지도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지역별 특징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60114E-9192-40A4-9D64-619F2FC31F92}"/>
              </a:ext>
            </a:extLst>
          </p:cNvPr>
          <p:cNvSpPr txBox="1"/>
          <p:nvPr/>
        </p:nvSpPr>
        <p:spPr>
          <a:xfrm>
            <a:off x="1788019" y="370171"/>
            <a:ext cx="21932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전체 지도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4B30F542-CB7F-E637-5D8D-B70BFB70D289}"/>
              </a:ext>
            </a:extLst>
          </p:cNvPr>
          <p:cNvSpPr/>
          <p:nvPr/>
        </p:nvSpPr>
        <p:spPr>
          <a:xfrm>
            <a:off x="1644242" y="1173930"/>
            <a:ext cx="10226180" cy="5313899"/>
          </a:xfrm>
          <a:prstGeom prst="roundRect">
            <a:avLst>
              <a:gd name="adj" fmla="val 10338"/>
            </a:avLst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CAC111-1CB5-CC4E-315A-ECC89183CB38}"/>
              </a:ext>
            </a:extLst>
          </p:cNvPr>
          <p:cNvSpPr txBox="1"/>
          <p:nvPr/>
        </p:nvSpPr>
        <p:spPr>
          <a:xfrm>
            <a:off x="1972577" y="1323775"/>
            <a:ext cx="19415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전체 맵 예시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811E26-C804-E6BF-8480-8E4EE895299F}"/>
              </a:ext>
            </a:extLst>
          </p:cNvPr>
          <p:cNvSpPr txBox="1"/>
          <p:nvPr/>
        </p:nvSpPr>
        <p:spPr>
          <a:xfrm>
            <a:off x="1723236" y="1866520"/>
            <a:ext cx="101005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dirty="0"/>
              <a:t>지역은 총 </a:t>
            </a:r>
            <a:r>
              <a:rPr lang="en-US" altLang="ko-KR" sz="1600" dirty="0"/>
              <a:t>4</a:t>
            </a:r>
            <a:r>
              <a:rPr lang="ko-KR" altLang="en-US" sz="1600" dirty="0"/>
              <a:t>개로 나뉘어져 있으며</a:t>
            </a:r>
            <a:endParaRPr lang="en-US" altLang="ko-KR" sz="1600" dirty="0"/>
          </a:p>
          <a:p>
            <a:pPr marL="285750" indent="-285750">
              <a:buFontTx/>
              <a:buChar char="-"/>
            </a:pPr>
            <a:r>
              <a:rPr lang="ko-KR" altLang="en-US" sz="1600" dirty="0"/>
              <a:t>각 지역마다 특징이 존재한다</a:t>
            </a:r>
            <a:r>
              <a:rPr lang="en-US" altLang="ko-KR" sz="1600" dirty="0"/>
              <a:t>.</a:t>
            </a:r>
          </a:p>
          <a:p>
            <a:pPr marL="285750" indent="-285750">
              <a:buFontTx/>
              <a:buChar char="-"/>
            </a:pPr>
            <a:endParaRPr lang="en-US" altLang="ko-KR" sz="1600" dirty="0"/>
          </a:p>
        </p:txBody>
      </p:sp>
      <p:pic>
        <p:nvPicPr>
          <p:cNvPr id="10" name="그림 9" descr="철물, 오프너, 사슬이(가) 표시된 사진&#10;&#10;자동 생성된 설명">
            <a:extLst>
              <a:ext uri="{FF2B5EF4-FFF2-40B4-BE49-F238E27FC236}">
                <a16:creationId xmlns:a16="http://schemas.microsoft.com/office/drawing/2014/main" id="{A0D5D404-24ED-67AC-EED7-524836EE54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9881" y="2775548"/>
            <a:ext cx="3574902" cy="3574902"/>
          </a:xfrm>
          <a:prstGeom prst="rect">
            <a:avLst/>
          </a:prstGeom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FD4615A8-190F-DA36-96A9-D319D9C79181}"/>
              </a:ext>
            </a:extLst>
          </p:cNvPr>
          <p:cNvSpPr/>
          <p:nvPr/>
        </p:nvSpPr>
        <p:spPr>
          <a:xfrm>
            <a:off x="5754848" y="3540154"/>
            <a:ext cx="604007" cy="60400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31BAC359-3058-9C24-D4B8-B64354962183}"/>
              </a:ext>
            </a:extLst>
          </p:cNvPr>
          <p:cNvSpPr/>
          <p:nvPr/>
        </p:nvSpPr>
        <p:spPr>
          <a:xfrm>
            <a:off x="5754847" y="4945302"/>
            <a:ext cx="604007" cy="60400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7C010DE8-CB9C-1197-9330-9E7C8C889F64}"/>
              </a:ext>
            </a:extLst>
          </p:cNvPr>
          <p:cNvSpPr/>
          <p:nvPr/>
        </p:nvSpPr>
        <p:spPr>
          <a:xfrm>
            <a:off x="7308210" y="3552682"/>
            <a:ext cx="604007" cy="60400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241E0634-054F-F674-AD24-3908ED1808E1}"/>
              </a:ext>
            </a:extLst>
          </p:cNvPr>
          <p:cNvSpPr/>
          <p:nvPr/>
        </p:nvSpPr>
        <p:spPr>
          <a:xfrm>
            <a:off x="7194153" y="4972878"/>
            <a:ext cx="604007" cy="60400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312721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260404B-C857-CD80-2F65-284C113AD524}"/>
              </a:ext>
            </a:extLst>
          </p:cNvPr>
          <p:cNvSpPr/>
          <p:nvPr/>
        </p:nvSpPr>
        <p:spPr>
          <a:xfrm>
            <a:off x="127000" y="127000"/>
            <a:ext cx="11938000" cy="6604000"/>
          </a:xfrm>
          <a:prstGeom prst="roundRect">
            <a:avLst>
              <a:gd name="adj" fmla="val 5509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F2192C-240E-EE47-F7BD-2417BC9C06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877"/>
          <a:stretch/>
        </p:blipFill>
        <p:spPr>
          <a:xfrm>
            <a:off x="126999" y="127430"/>
            <a:ext cx="1398398" cy="66031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401D67-BD9E-1707-D27F-735A5189321E}"/>
              </a:ext>
            </a:extLst>
          </p:cNvPr>
          <p:cNvSpPr txBox="1"/>
          <p:nvPr/>
        </p:nvSpPr>
        <p:spPr>
          <a:xfrm>
            <a:off x="126999" y="787166"/>
            <a:ext cx="13410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3.</a:t>
            </a:r>
            <a:r>
              <a:rPr lang="ko-KR" altLang="en-US" sz="1600" b="1" dirty="0"/>
              <a:t>지역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A89E7D2-50B4-3BB7-3905-6225E74D0690}"/>
              </a:ext>
            </a:extLst>
          </p:cNvPr>
          <p:cNvSpPr/>
          <p:nvPr/>
        </p:nvSpPr>
        <p:spPr>
          <a:xfrm>
            <a:off x="83656" y="1375795"/>
            <a:ext cx="1475532" cy="18460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898E33-9C48-9215-D6FF-6DA73C3CEA84}"/>
              </a:ext>
            </a:extLst>
          </p:cNvPr>
          <p:cNvSpPr txBox="1"/>
          <p:nvPr/>
        </p:nvSpPr>
        <p:spPr>
          <a:xfrm>
            <a:off x="170343" y="1142498"/>
            <a:ext cx="13983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전체지도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/>
              <a:t>지역별 특징</a:t>
            </a:r>
            <a:endParaRPr lang="en-US" altLang="ko-KR" sz="12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60114E-9192-40A4-9D64-619F2FC31F92}"/>
              </a:ext>
            </a:extLst>
          </p:cNvPr>
          <p:cNvSpPr txBox="1"/>
          <p:nvPr/>
        </p:nvSpPr>
        <p:spPr>
          <a:xfrm>
            <a:off x="1788019" y="370171"/>
            <a:ext cx="26548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지역별 특징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4B30F542-CB7F-E637-5D8D-B70BFB70D289}"/>
              </a:ext>
            </a:extLst>
          </p:cNvPr>
          <p:cNvSpPr/>
          <p:nvPr/>
        </p:nvSpPr>
        <p:spPr>
          <a:xfrm>
            <a:off x="1644242" y="1173930"/>
            <a:ext cx="10226180" cy="5313899"/>
          </a:xfrm>
          <a:prstGeom prst="roundRect">
            <a:avLst>
              <a:gd name="adj" fmla="val 10338"/>
            </a:avLst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CAC111-1CB5-CC4E-315A-ECC89183CB38}"/>
              </a:ext>
            </a:extLst>
          </p:cNvPr>
          <p:cNvSpPr txBox="1"/>
          <p:nvPr/>
        </p:nvSpPr>
        <p:spPr>
          <a:xfrm>
            <a:off x="1972577" y="1323775"/>
            <a:ext cx="13949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1</a:t>
            </a:r>
            <a:r>
              <a:rPr lang="ko-KR" altLang="en-US" sz="2400" b="1" dirty="0"/>
              <a:t>번 지역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588E72D-20F9-A886-49DF-DE900C36668E}"/>
              </a:ext>
            </a:extLst>
          </p:cNvPr>
          <p:cNvSpPr txBox="1"/>
          <p:nvPr/>
        </p:nvSpPr>
        <p:spPr>
          <a:xfrm>
            <a:off x="1723236" y="1866520"/>
            <a:ext cx="1010058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dirty="0"/>
              <a:t>자연과 잘 어우러져 있는 도시의 모습</a:t>
            </a:r>
            <a:endParaRPr lang="en-US" altLang="ko-KR" sz="1600" dirty="0"/>
          </a:p>
          <a:p>
            <a:pPr marL="285750" indent="-285750">
              <a:buFontTx/>
              <a:buChar char="-"/>
            </a:pPr>
            <a:r>
              <a:rPr lang="ko-KR" altLang="en-US" sz="1600" dirty="0"/>
              <a:t>원래 모습은 자연 친화적인 관광도시</a:t>
            </a:r>
            <a:endParaRPr lang="en-US" altLang="ko-KR" sz="1600" dirty="0"/>
          </a:p>
          <a:p>
            <a:pPr marL="285750" indent="-285750">
              <a:buFontTx/>
              <a:buChar char="-"/>
            </a:pPr>
            <a:r>
              <a:rPr lang="ko-KR" altLang="en-US" sz="1600" dirty="0"/>
              <a:t>자연과 관련된 몬스터가 출현</a:t>
            </a:r>
            <a:endParaRPr lang="en-US" altLang="ko-KR" sz="1600" dirty="0"/>
          </a:p>
          <a:p>
            <a:pPr marL="285750" indent="-285750">
              <a:buFontTx/>
              <a:buChar char="-"/>
            </a:pPr>
            <a:r>
              <a:rPr lang="ko-KR" altLang="en-US" sz="1600" dirty="0"/>
              <a:t>맵 중 일부가 미로로 되어 있어 미로의 끝에 보스 소환장소 존재</a:t>
            </a:r>
            <a:endParaRPr lang="en-US" altLang="ko-KR" sz="1600" dirty="0"/>
          </a:p>
        </p:txBody>
      </p:sp>
      <p:pic>
        <p:nvPicPr>
          <p:cNvPr id="18" name="그림 17" descr="더러운이(가) 표시된 사진&#10;&#10;자동 생성된 설명">
            <a:extLst>
              <a:ext uri="{FF2B5EF4-FFF2-40B4-BE49-F238E27FC236}">
                <a16:creationId xmlns:a16="http://schemas.microsoft.com/office/drawing/2014/main" id="{E837EB77-BF81-A390-4F2D-FB85E52E1D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2737" y="3101166"/>
            <a:ext cx="2536754" cy="2971859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96923FF2-9B4B-6B58-2C2D-D096E80DCE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0312" y="3101166"/>
            <a:ext cx="2025241" cy="3100812"/>
          </a:xfrm>
          <a:prstGeom prst="rect">
            <a:avLst/>
          </a:prstGeom>
        </p:spPr>
      </p:pic>
      <p:pic>
        <p:nvPicPr>
          <p:cNvPr id="21" name="그림 20" descr="나무, 실외, 대지, 집이(가) 표시된 사진&#10;&#10;자동 생성된 설명">
            <a:extLst>
              <a:ext uri="{FF2B5EF4-FFF2-40B4-BE49-F238E27FC236}">
                <a16:creationId xmlns:a16="http://schemas.microsoft.com/office/drawing/2014/main" id="{074C8DDE-D310-EB75-1E2D-F78A8236F9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6160" y="3184792"/>
            <a:ext cx="2155970" cy="3017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7849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260404B-C857-CD80-2F65-284C113AD524}"/>
              </a:ext>
            </a:extLst>
          </p:cNvPr>
          <p:cNvSpPr/>
          <p:nvPr/>
        </p:nvSpPr>
        <p:spPr>
          <a:xfrm>
            <a:off x="127000" y="127000"/>
            <a:ext cx="11938000" cy="6604000"/>
          </a:xfrm>
          <a:prstGeom prst="roundRect">
            <a:avLst>
              <a:gd name="adj" fmla="val 5509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F2192C-240E-EE47-F7BD-2417BC9C06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877"/>
          <a:stretch/>
        </p:blipFill>
        <p:spPr>
          <a:xfrm>
            <a:off x="126999" y="127430"/>
            <a:ext cx="1398398" cy="66031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401D67-BD9E-1707-D27F-735A5189321E}"/>
              </a:ext>
            </a:extLst>
          </p:cNvPr>
          <p:cNvSpPr txBox="1"/>
          <p:nvPr/>
        </p:nvSpPr>
        <p:spPr>
          <a:xfrm>
            <a:off x="126999" y="787166"/>
            <a:ext cx="13410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3.</a:t>
            </a:r>
            <a:r>
              <a:rPr lang="ko-KR" altLang="en-US" sz="1600" b="1" dirty="0"/>
              <a:t>지역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A89E7D2-50B4-3BB7-3905-6225E74D0690}"/>
              </a:ext>
            </a:extLst>
          </p:cNvPr>
          <p:cNvSpPr/>
          <p:nvPr/>
        </p:nvSpPr>
        <p:spPr>
          <a:xfrm>
            <a:off x="83656" y="1375795"/>
            <a:ext cx="1475532" cy="18460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898E33-9C48-9215-D6FF-6DA73C3CEA84}"/>
              </a:ext>
            </a:extLst>
          </p:cNvPr>
          <p:cNvSpPr txBox="1"/>
          <p:nvPr/>
        </p:nvSpPr>
        <p:spPr>
          <a:xfrm>
            <a:off x="170343" y="1142498"/>
            <a:ext cx="13983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전체지도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/>
              <a:t>지역별 특징</a:t>
            </a:r>
            <a:endParaRPr lang="en-US" altLang="ko-KR" sz="12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60114E-9192-40A4-9D64-619F2FC31F92}"/>
              </a:ext>
            </a:extLst>
          </p:cNvPr>
          <p:cNvSpPr txBox="1"/>
          <p:nvPr/>
        </p:nvSpPr>
        <p:spPr>
          <a:xfrm>
            <a:off x="1788019" y="370171"/>
            <a:ext cx="26548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지역별 특징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4B30F542-CB7F-E637-5D8D-B70BFB70D289}"/>
              </a:ext>
            </a:extLst>
          </p:cNvPr>
          <p:cNvSpPr/>
          <p:nvPr/>
        </p:nvSpPr>
        <p:spPr>
          <a:xfrm>
            <a:off x="1644242" y="1173930"/>
            <a:ext cx="10226180" cy="5313899"/>
          </a:xfrm>
          <a:prstGeom prst="roundRect">
            <a:avLst>
              <a:gd name="adj" fmla="val 10338"/>
            </a:avLst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CAC111-1CB5-CC4E-315A-ECC89183CB38}"/>
              </a:ext>
            </a:extLst>
          </p:cNvPr>
          <p:cNvSpPr txBox="1"/>
          <p:nvPr/>
        </p:nvSpPr>
        <p:spPr>
          <a:xfrm>
            <a:off x="1972577" y="1323775"/>
            <a:ext cx="29562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1</a:t>
            </a:r>
            <a:r>
              <a:rPr lang="ko-KR" altLang="en-US" sz="2400" b="1" dirty="0"/>
              <a:t>번 지역</a:t>
            </a:r>
            <a:r>
              <a:rPr lang="en-US" altLang="ko-KR" sz="2400" b="1" dirty="0"/>
              <a:t>(</a:t>
            </a:r>
            <a:r>
              <a:rPr lang="ko-KR" altLang="en-US" sz="2400" b="1" dirty="0"/>
              <a:t>의뢰 설명</a:t>
            </a:r>
            <a:r>
              <a:rPr lang="en-US" altLang="ko-KR" sz="2400" b="1" dirty="0"/>
              <a:t>)</a:t>
            </a:r>
            <a:endParaRPr lang="ko-KR" altLang="en-US" sz="24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588E72D-20F9-A886-49DF-DE900C36668E}"/>
              </a:ext>
            </a:extLst>
          </p:cNvPr>
          <p:cNvSpPr txBox="1"/>
          <p:nvPr/>
        </p:nvSpPr>
        <p:spPr>
          <a:xfrm>
            <a:off x="1723236" y="1866520"/>
            <a:ext cx="1010058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600" dirty="0"/>
              <a:t>덩굴 모양의 몬스터를 처치하여 획득</a:t>
            </a:r>
            <a:endParaRPr lang="en-US" altLang="ko-KR" sz="1600" dirty="0"/>
          </a:p>
          <a:p>
            <a:pPr marL="342900" indent="-342900">
              <a:buAutoNum type="arabicPeriod"/>
            </a:pPr>
            <a:r>
              <a:rPr lang="ko-KR" altLang="en-US" sz="1600" dirty="0"/>
              <a:t>퀘스트</a:t>
            </a:r>
            <a:r>
              <a:rPr lang="en-US" altLang="ko-KR" sz="1600" dirty="0"/>
              <a:t>: </a:t>
            </a:r>
            <a:r>
              <a:rPr lang="ko-KR" altLang="en-US" sz="1600" dirty="0" err="1"/>
              <a:t>맵을</a:t>
            </a:r>
            <a:r>
              <a:rPr lang="ko-KR" altLang="en-US" sz="1600" dirty="0"/>
              <a:t> 돌아다니면서 사진기가 있는 곳에서 사진을 찍고 도장아이템 얻어오는 방식</a:t>
            </a:r>
            <a:r>
              <a:rPr lang="en-US" altLang="ko-KR" sz="1600" dirty="0"/>
              <a:t>(</a:t>
            </a:r>
            <a:r>
              <a:rPr lang="ko-KR" altLang="en-US" sz="1600" dirty="0"/>
              <a:t>총 </a:t>
            </a:r>
            <a:r>
              <a:rPr lang="en-US" altLang="ko-KR" sz="1600" dirty="0"/>
              <a:t>4</a:t>
            </a:r>
            <a:r>
              <a:rPr lang="ko-KR" altLang="en-US" sz="1600" dirty="0"/>
              <a:t>개</a:t>
            </a:r>
            <a:r>
              <a:rPr lang="en-US" altLang="ko-KR" sz="1600" dirty="0"/>
              <a:t>)</a:t>
            </a:r>
          </a:p>
          <a:p>
            <a:pPr marL="342900" indent="-342900">
              <a:buAutoNum type="arabicPeriod"/>
            </a:pPr>
            <a:r>
              <a:rPr lang="ko-KR" altLang="en-US" sz="1600" dirty="0" err="1"/>
              <a:t>맵에</a:t>
            </a:r>
            <a:r>
              <a:rPr lang="ko-KR" altLang="en-US" sz="1600" dirty="0"/>
              <a:t> 널브러져 있는 </a:t>
            </a:r>
            <a:r>
              <a:rPr lang="ko-KR" altLang="en-US" sz="1600" dirty="0" err="1"/>
              <a:t>상자중</a:t>
            </a:r>
            <a:r>
              <a:rPr lang="ko-KR" altLang="en-US" sz="1600" dirty="0"/>
              <a:t> 한가지가 의뢰를 줌</a:t>
            </a:r>
            <a:endParaRPr lang="en-US" altLang="ko-KR" sz="1600" dirty="0"/>
          </a:p>
          <a:p>
            <a:pPr marL="342900" indent="-342900">
              <a:buAutoNum type="arabicPeriod"/>
            </a:pPr>
            <a:r>
              <a:rPr lang="ko-KR" altLang="en-US" sz="1600" dirty="0"/>
              <a:t>퍼즐을 풀어 상자를 획득</a:t>
            </a:r>
            <a:endParaRPr lang="en-US" altLang="ko-KR" sz="16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81F1E0F-15B2-0E6E-5A52-A779785B4421}"/>
              </a:ext>
            </a:extLst>
          </p:cNvPr>
          <p:cNvSpPr/>
          <p:nvPr/>
        </p:nvSpPr>
        <p:spPr>
          <a:xfrm>
            <a:off x="1788019" y="2943738"/>
            <a:ext cx="9813955" cy="320539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323CA3-4BEC-BB6B-CDC9-4DFD8A5A7B88}"/>
              </a:ext>
            </a:extLst>
          </p:cNvPr>
          <p:cNvSpPr txBox="1"/>
          <p:nvPr/>
        </p:nvSpPr>
        <p:spPr>
          <a:xfrm>
            <a:off x="1856529" y="3024818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&lt;</a:t>
            </a:r>
            <a:r>
              <a:rPr lang="ko-KR" altLang="en-US" b="1" dirty="0"/>
              <a:t>퍼즐</a:t>
            </a:r>
            <a:r>
              <a:rPr lang="en-US" altLang="ko-KR" b="1" dirty="0"/>
              <a:t>&gt;</a:t>
            </a:r>
            <a:endParaRPr lang="ko-KR" altLang="en-US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F50151A-7F5E-D0F5-FECF-32D83F17FCFA}"/>
              </a:ext>
            </a:extLst>
          </p:cNvPr>
          <p:cNvSpPr txBox="1"/>
          <p:nvPr/>
        </p:nvSpPr>
        <p:spPr>
          <a:xfrm>
            <a:off x="1788019" y="3361847"/>
            <a:ext cx="101005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/>
              <a:t>플레이어는 </a:t>
            </a:r>
            <a:r>
              <a:rPr lang="en-US" altLang="ko-KR" sz="1400" dirty="0"/>
              <a:t>4</a:t>
            </a:r>
            <a:r>
              <a:rPr lang="ko-KR" altLang="en-US" sz="1400" dirty="0"/>
              <a:t>개의 식물을 순서에 맞춰서 잘라야 의뢰가 들어있는 상자로 가는 길이 생성된다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순서에 대한 의뢰는 옆에 있는 쪽지를 보고 순서에 대한 힌트를 얻을 수 있다</a:t>
            </a:r>
            <a:r>
              <a:rPr lang="en-US" altLang="ko-KR" sz="1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913181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260404B-C857-CD80-2F65-284C113AD524}"/>
              </a:ext>
            </a:extLst>
          </p:cNvPr>
          <p:cNvSpPr/>
          <p:nvPr/>
        </p:nvSpPr>
        <p:spPr>
          <a:xfrm>
            <a:off x="127000" y="127000"/>
            <a:ext cx="11938000" cy="6604000"/>
          </a:xfrm>
          <a:prstGeom prst="roundRect">
            <a:avLst>
              <a:gd name="adj" fmla="val 5509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F2192C-240E-EE47-F7BD-2417BC9C06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877"/>
          <a:stretch/>
        </p:blipFill>
        <p:spPr>
          <a:xfrm>
            <a:off x="126999" y="127430"/>
            <a:ext cx="1398398" cy="66031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401D67-BD9E-1707-D27F-735A5189321E}"/>
              </a:ext>
            </a:extLst>
          </p:cNvPr>
          <p:cNvSpPr txBox="1"/>
          <p:nvPr/>
        </p:nvSpPr>
        <p:spPr>
          <a:xfrm>
            <a:off x="126999" y="787166"/>
            <a:ext cx="13410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1.</a:t>
            </a:r>
            <a:r>
              <a:rPr lang="ko-KR" altLang="en-US" sz="1600" b="1" dirty="0"/>
              <a:t>게임 개요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A89E7D2-50B4-3BB7-3905-6225E74D0690}"/>
              </a:ext>
            </a:extLst>
          </p:cNvPr>
          <p:cNvSpPr/>
          <p:nvPr/>
        </p:nvSpPr>
        <p:spPr>
          <a:xfrm>
            <a:off x="83656" y="1182848"/>
            <a:ext cx="1475532" cy="18460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898E33-9C48-9215-D6FF-6DA73C3CEA84}"/>
              </a:ext>
            </a:extLst>
          </p:cNvPr>
          <p:cNvSpPr txBox="1"/>
          <p:nvPr/>
        </p:nvSpPr>
        <p:spPr>
          <a:xfrm>
            <a:off x="170343" y="1142498"/>
            <a:ext cx="13983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tx1"/>
                </a:solidFill>
              </a:rPr>
              <a:t>장르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게임 컨셉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플레이 요약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주요 요소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60114E-9192-40A4-9D64-619F2FC31F92}"/>
              </a:ext>
            </a:extLst>
          </p:cNvPr>
          <p:cNvSpPr txBox="1"/>
          <p:nvPr/>
        </p:nvSpPr>
        <p:spPr>
          <a:xfrm>
            <a:off x="1788019" y="370171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장르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17B494F-D62F-30B5-B378-8ADF17D9B0F2}"/>
              </a:ext>
            </a:extLst>
          </p:cNvPr>
          <p:cNvGrpSpPr/>
          <p:nvPr/>
        </p:nvGrpSpPr>
        <p:grpSpPr>
          <a:xfrm>
            <a:off x="1788019" y="1308681"/>
            <a:ext cx="2692866" cy="4684196"/>
            <a:chOff x="1788019" y="1308681"/>
            <a:chExt cx="2692866" cy="4684196"/>
          </a:xfrm>
        </p:grpSpPr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3DD50896-E2DB-D390-4415-10CEE65F43B0}"/>
                </a:ext>
              </a:extLst>
            </p:cNvPr>
            <p:cNvGrpSpPr/>
            <p:nvPr/>
          </p:nvGrpSpPr>
          <p:grpSpPr>
            <a:xfrm>
              <a:off x="1788019" y="1308681"/>
              <a:ext cx="2692866" cy="4684196"/>
              <a:chOff x="1788019" y="1803633"/>
              <a:chExt cx="2692866" cy="4684196"/>
            </a:xfrm>
          </p:grpSpPr>
          <p:sp>
            <p:nvSpPr>
              <p:cNvPr id="15" name="사각형: 둥근 모서리 14">
                <a:extLst>
                  <a:ext uri="{FF2B5EF4-FFF2-40B4-BE49-F238E27FC236}">
                    <a16:creationId xmlns:a16="http://schemas.microsoft.com/office/drawing/2014/main" id="{CFBA5B9A-1F70-D4C5-B846-86F09FE9511B}"/>
                  </a:ext>
                </a:extLst>
              </p:cNvPr>
              <p:cNvSpPr/>
              <p:nvPr/>
            </p:nvSpPr>
            <p:spPr>
              <a:xfrm>
                <a:off x="1788019" y="1803633"/>
                <a:ext cx="2692866" cy="4684196"/>
              </a:xfrm>
              <a:prstGeom prst="roundRect">
                <a:avLst>
                  <a:gd name="adj" fmla="val 8567"/>
                </a:avLst>
              </a:prstGeom>
              <a:solidFill>
                <a:schemeClr val="bg1">
                  <a:lumMod val="85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2" name="사각형: 둥근 모서리 31">
                <a:extLst>
                  <a:ext uri="{FF2B5EF4-FFF2-40B4-BE49-F238E27FC236}">
                    <a16:creationId xmlns:a16="http://schemas.microsoft.com/office/drawing/2014/main" id="{9F1AD528-04C6-64F1-21DF-E8493EAE5829}"/>
                  </a:ext>
                </a:extLst>
              </p:cNvPr>
              <p:cNvSpPr/>
              <p:nvPr/>
            </p:nvSpPr>
            <p:spPr>
              <a:xfrm>
                <a:off x="1788019" y="4420998"/>
                <a:ext cx="2692866" cy="704677"/>
              </a:xfrm>
              <a:prstGeom prst="roundRect">
                <a:avLst>
                  <a:gd name="adj" fmla="val 20762"/>
                </a:avLst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400" b="1" dirty="0">
                    <a:solidFill>
                      <a:schemeClr val="tx1"/>
                    </a:solidFill>
                  </a:rPr>
                  <a:t>오픈 월드</a:t>
                </a:r>
              </a:p>
            </p:txBody>
          </p:sp>
          <p:sp>
            <p:nvSpPr>
              <p:cNvPr id="40" name="사각형: 둥근 모서리 39">
                <a:extLst>
                  <a:ext uri="{FF2B5EF4-FFF2-40B4-BE49-F238E27FC236}">
                    <a16:creationId xmlns:a16="http://schemas.microsoft.com/office/drawing/2014/main" id="{69C5F577-4213-FA9D-80EC-2E811D881DA3}"/>
                  </a:ext>
                </a:extLst>
              </p:cNvPr>
              <p:cNvSpPr/>
              <p:nvPr/>
            </p:nvSpPr>
            <p:spPr>
              <a:xfrm>
                <a:off x="1951605" y="2036412"/>
                <a:ext cx="2365695" cy="2229389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AA61CF53-4147-7956-FBA9-9A4475EFA45B}"/>
                </a:ext>
              </a:extLst>
            </p:cNvPr>
            <p:cNvSpPr txBox="1"/>
            <p:nvPr/>
          </p:nvSpPr>
          <p:spPr>
            <a:xfrm>
              <a:off x="1951605" y="4725810"/>
              <a:ext cx="2214068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en-US" altLang="ko-KR" sz="1400" dirty="0"/>
                <a:t>4</a:t>
              </a:r>
              <a:r>
                <a:rPr lang="ko-KR" altLang="en-US" sz="1400" dirty="0"/>
                <a:t>개의 지역</a:t>
              </a:r>
              <a:endParaRPr lang="en-US" altLang="ko-KR" sz="1400" dirty="0"/>
            </a:p>
            <a:p>
              <a:pPr marL="285750" indent="-285750">
                <a:buFontTx/>
                <a:buChar char="-"/>
              </a:pPr>
              <a:r>
                <a:rPr lang="ko-KR" altLang="en-US" sz="1400" dirty="0"/>
                <a:t>지역끼리 이어져 있음</a:t>
              </a:r>
              <a:endParaRPr lang="en-US" altLang="ko-KR" sz="1400" dirty="0"/>
            </a:p>
            <a:p>
              <a:pPr marL="285750" indent="-285750">
                <a:buFontTx/>
                <a:buChar char="-"/>
              </a:pPr>
              <a:r>
                <a:rPr lang="en-US" altLang="ko-KR" sz="1400" dirty="0"/>
                <a:t>4</a:t>
              </a:r>
              <a:r>
                <a:rPr lang="ko-KR" altLang="en-US" sz="1400" dirty="0"/>
                <a:t>계절을 표한 지역들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A1431102-BBAA-3984-7B4F-7B7F382185E9}"/>
              </a:ext>
            </a:extLst>
          </p:cNvPr>
          <p:cNvGrpSpPr/>
          <p:nvPr/>
        </p:nvGrpSpPr>
        <p:grpSpPr>
          <a:xfrm>
            <a:off x="5463096" y="1308682"/>
            <a:ext cx="2692866" cy="4684195"/>
            <a:chOff x="5463096" y="1308682"/>
            <a:chExt cx="2692866" cy="4684195"/>
          </a:xfrm>
        </p:grpSpPr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CB7052AC-5577-1E95-7B7C-25A8223CECAB}"/>
                </a:ext>
              </a:extLst>
            </p:cNvPr>
            <p:cNvGrpSpPr/>
            <p:nvPr/>
          </p:nvGrpSpPr>
          <p:grpSpPr>
            <a:xfrm>
              <a:off x="5463096" y="1308682"/>
              <a:ext cx="2692866" cy="4684195"/>
              <a:chOff x="5463096" y="1803632"/>
              <a:chExt cx="2692866" cy="4684195"/>
            </a:xfrm>
          </p:grpSpPr>
          <p:sp>
            <p:nvSpPr>
              <p:cNvPr id="43" name="사각형: 둥근 모서리 42">
                <a:extLst>
                  <a:ext uri="{FF2B5EF4-FFF2-40B4-BE49-F238E27FC236}">
                    <a16:creationId xmlns:a16="http://schemas.microsoft.com/office/drawing/2014/main" id="{7F32BE7D-3E13-E880-1DCD-47028E437AC0}"/>
                  </a:ext>
                </a:extLst>
              </p:cNvPr>
              <p:cNvSpPr/>
              <p:nvPr/>
            </p:nvSpPr>
            <p:spPr>
              <a:xfrm>
                <a:off x="5463096" y="1803632"/>
                <a:ext cx="2692866" cy="4684195"/>
              </a:xfrm>
              <a:prstGeom prst="roundRect">
                <a:avLst>
                  <a:gd name="adj" fmla="val 8567"/>
                </a:avLst>
              </a:prstGeom>
              <a:solidFill>
                <a:schemeClr val="bg1">
                  <a:lumMod val="85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4" name="사각형: 둥근 모서리 43">
                <a:extLst>
                  <a:ext uri="{FF2B5EF4-FFF2-40B4-BE49-F238E27FC236}">
                    <a16:creationId xmlns:a16="http://schemas.microsoft.com/office/drawing/2014/main" id="{D53B3F09-FA15-7D44-5A76-78B535EF8FE4}"/>
                  </a:ext>
                </a:extLst>
              </p:cNvPr>
              <p:cNvSpPr/>
              <p:nvPr/>
            </p:nvSpPr>
            <p:spPr>
              <a:xfrm>
                <a:off x="5463096" y="4420998"/>
                <a:ext cx="2692866" cy="704675"/>
              </a:xfrm>
              <a:prstGeom prst="roundRect">
                <a:avLst>
                  <a:gd name="adj" fmla="val 20762"/>
                </a:avLst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400" b="1" dirty="0">
                    <a:solidFill>
                      <a:schemeClr val="tx1"/>
                    </a:solidFill>
                  </a:rPr>
                  <a:t>액션 </a:t>
                </a:r>
                <a:r>
                  <a:rPr lang="ko-KR" altLang="en-US" sz="2400" b="1" dirty="0" err="1">
                    <a:solidFill>
                      <a:schemeClr val="tx1"/>
                    </a:solidFill>
                  </a:rPr>
                  <a:t>어드밴쳐</a:t>
                </a:r>
                <a:endParaRPr lang="ko-KR" altLang="en-US" sz="2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5" name="사각형: 둥근 모서리 44">
                <a:extLst>
                  <a:ext uri="{FF2B5EF4-FFF2-40B4-BE49-F238E27FC236}">
                    <a16:creationId xmlns:a16="http://schemas.microsoft.com/office/drawing/2014/main" id="{48687043-C5DE-0DEC-3DA9-ECD6B60D9C80}"/>
                  </a:ext>
                </a:extLst>
              </p:cNvPr>
              <p:cNvSpPr/>
              <p:nvPr/>
            </p:nvSpPr>
            <p:spPr>
              <a:xfrm>
                <a:off x="5626682" y="2036412"/>
                <a:ext cx="2365695" cy="2229389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BE128F17-EF2C-DDA9-55B5-F17EAD035340}"/>
                </a:ext>
              </a:extLst>
            </p:cNvPr>
            <p:cNvSpPr txBox="1"/>
            <p:nvPr/>
          </p:nvSpPr>
          <p:spPr>
            <a:xfrm>
              <a:off x="5626682" y="4725810"/>
              <a:ext cx="2456122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ko-KR" altLang="en-US" sz="1400" dirty="0"/>
                <a:t>무기마다 다른 액션 존재</a:t>
              </a:r>
              <a:endParaRPr lang="en-US" altLang="ko-KR" sz="1400" dirty="0"/>
            </a:p>
            <a:p>
              <a:pPr marL="285750" indent="-285750">
                <a:buFontTx/>
                <a:buChar char="-"/>
              </a:pPr>
              <a:r>
                <a:rPr lang="ko-KR" altLang="en-US" sz="1400" dirty="0"/>
                <a:t>지역마다 수집요소 존재</a:t>
              </a:r>
              <a:endParaRPr lang="en-US" altLang="ko-KR" sz="1400" dirty="0"/>
            </a:p>
            <a:p>
              <a:pPr marL="285750" indent="-285750">
                <a:buFontTx/>
                <a:buChar char="-"/>
              </a:pPr>
              <a:r>
                <a:rPr lang="ko-KR" altLang="en-US" sz="1400" dirty="0"/>
                <a:t>아이템을 통한 스킬 강화</a:t>
              </a:r>
              <a:endParaRPr lang="en-US" altLang="ko-KR" sz="1400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5E036F2A-F198-2A36-9EFD-78C42CE546B5}"/>
              </a:ext>
            </a:extLst>
          </p:cNvPr>
          <p:cNvGrpSpPr/>
          <p:nvPr/>
        </p:nvGrpSpPr>
        <p:grpSpPr>
          <a:xfrm>
            <a:off x="9138173" y="1308682"/>
            <a:ext cx="2692866" cy="4684194"/>
            <a:chOff x="9138173" y="1308682"/>
            <a:chExt cx="2692866" cy="4684194"/>
          </a:xfrm>
        </p:grpSpPr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B16DA78F-37F9-AAEA-DF24-7000A8052B28}"/>
                </a:ext>
              </a:extLst>
            </p:cNvPr>
            <p:cNvGrpSpPr/>
            <p:nvPr/>
          </p:nvGrpSpPr>
          <p:grpSpPr>
            <a:xfrm>
              <a:off x="9138173" y="1308682"/>
              <a:ext cx="2692866" cy="4684194"/>
              <a:chOff x="9138173" y="1803633"/>
              <a:chExt cx="2692866" cy="4684194"/>
            </a:xfrm>
          </p:grpSpPr>
          <p:sp>
            <p:nvSpPr>
              <p:cNvPr id="47" name="사각형: 둥근 모서리 46">
                <a:extLst>
                  <a:ext uri="{FF2B5EF4-FFF2-40B4-BE49-F238E27FC236}">
                    <a16:creationId xmlns:a16="http://schemas.microsoft.com/office/drawing/2014/main" id="{768AB105-3E63-2FB6-0FDF-6869C6094FA5}"/>
                  </a:ext>
                </a:extLst>
              </p:cNvPr>
              <p:cNvSpPr/>
              <p:nvPr/>
            </p:nvSpPr>
            <p:spPr>
              <a:xfrm>
                <a:off x="9138173" y="1803633"/>
                <a:ext cx="2692866" cy="4684194"/>
              </a:xfrm>
              <a:prstGeom prst="roundRect">
                <a:avLst>
                  <a:gd name="adj" fmla="val 8567"/>
                </a:avLst>
              </a:prstGeom>
              <a:solidFill>
                <a:schemeClr val="bg1">
                  <a:lumMod val="85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" name="사각형: 둥근 모서리 47">
                <a:extLst>
                  <a:ext uri="{FF2B5EF4-FFF2-40B4-BE49-F238E27FC236}">
                    <a16:creationId xmlns:a16="http://schemas.microsoft.com/office/drawing/2014/main" id="{B6F3F91B-6FF1-A835-48BA-36A1773F2973}"/>
                  </a:ext>
                </a:extLst>
              </p:cNvPr>
              <p:cNvSpPr/>
              <p:nvPr/>
            </p:nvSpPr>
            <p:spPr>
              <a:xfrm>
                <a:off x="9138173" y="4420998"/>
                <a:ext cx="2692866" cy="704675"/>
              </a:xfrm>
              <a:prstGeom prst="roundRect">
                <a:avLst>
                  <a:gd name="adj" fmla="val 20762"/>
                </a:avLst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400" b="1" dirty="0">
                    <a:solidFill>
                      <a:schemeClr val="tx1"/>
                    </a:solidFill>
                  </a:rPr>
                  <a:t>퍼즐</a:t>
                </a:r>
              </a:p>
            </p:txBody>
          </p:sp>
          <p:sp>
            <p:nvSpPr>
              <p:cNvPr id="49" name="사각형: 둥근 모서리 48">
                <a:extLst>
                  <a:ext uri="{FF2B5EF4-FFF2-40B4-BE49-F238E27FC236}">
                    <a16:creationId xmlns:a16="http://schemas.microsoft.com/office/drawing/2014/main" id="{8CED467F-7EBE-61D7-6A8B-FB91F7C9879B}"/>
                  </a:ext>
                </a:extLst>
              </p:cNvPr>
              <p:cNvSpPr/>
              <p:nvPr/>
            </p:nvSpPr>
            <p:spPr>
              <a:xfrm>
                <a:off x="9301759" y="2036412"/>
                <a:ext cx="2365695" cy="2229389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79B5AA06-0763-03FD-829C-74BD800B8DE0}"/>
                </a:ext>
              </a:extLst>
            </p:cNvPr>
            <p:cNvSpPr txBox="1"/>
            <p:nvPr/>
          </p:nvSpPr>
          <p:spPr>
            <a:xfrm>
              <a:off x="9301759" y="4725810"/>
              <a:ext cx="2484976" cy="5078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ko-KR" altLang="en-US" sz="1400" dirty="0"/>
                <a:t>퍼즐을 풀어 보스 소환</a:t>
              </a:r>
              <a:endParaRPr lang="en-US" altLang="ko-KR" sz="1400" dirty="0"/>
            </a:p>
            <a:p>
              <a:pPr marL="285750" indent="-285750">
                <a:buFontTx/>
                <a:buChar char="-"/>
              </a:pPr>
              <a:r>
                <a:rPr lang="ko-KR" altLang="en-US" sz="1300" dirty="0"/>
                <a:t>의뢰 획득을 위한 퍼즐요소</a:t>
              </a:r>
              <a:endParaRPr lang="en-US" altLang="ko-KR" sz="1300" dirty="0"/>
            </a:p>
          </p:txBody>
        </p:sp>
      </p:grpSp>
    </p:spTree>
    <p:extLst>
      <p:ext uri="{BB962C8B-B14F-4D97-AF65-F5344CB8AC3E}">
        <p14:creationId xmlns:p14="http://schemas.microsoft.com/office/powerpoint/2010/main" val="18974265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260404B-C857-CD80-2F65-284C113AD524}"/>
              </a:ext>
            </a:extLst>
          </p:cNvPr>
          <p:cNvSpPr/>
          <p:nvPr/>
        </p:nvSpPr>
        <p:spPr>
          <a:xfrm>
            <a:off x="127000" y="127000"/>
            <a:ext cx="11938000" cy="6604000"/>
          </a:xfrm>
          <a:prstGeom prst="roundRect">
            <a:avLst>
              <a:gd name="adj" fmla="val 5509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F2192C-240E-EE47-F7BD-2417BC9C06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877"/>
          <a:stretch/>
        </p:blipFill>
        <p:spPr>
          <a:xfrm>
            <a:off x="126999" y="127430"/>
            <a:ext cx="1398398" cy="66031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401D67-BD9E-1707-D27F-735A5189321E}"/>
              </a:ext>
            </a:extLst>
          </p:cNvPr>
          <p:cNvSpPr txBox="1"/>
          <p:nvPr/>
        </p:nvSpPr>
        <p:spPr>
          <a:xfrm>
            <a:off x="126999" y="787166"/>
            <a:ext cx="13410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1.</a:t>
            </a:r>
            <a:r>
              <a:rPr lang="ko-KR" altLang="en-US" sz="1600" b="1" dirty="0"/>
              <a:t>게임 개요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A89E7D2-50B4-3BB7-3905-6225E74D0690}"/>
              </a:ext>
            </a:extLst>
          </p:cNvPr>
          <p:cNvSpPr/>
          <p:nvPr/>
        </p:nvSpPr>
        <p:spPr>
          <a:xfrm>
            <a:off x="83656" y="1367406"/>
            <a:ext cx="1475532" cy="18460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898E33-9C48-9215-D6FF-6DA73C3CEA84}"/>
              </a:ext>
            </a:extLst>
          </p:cNvPr>
          <p:cNvSpPr txBox="1"/>
          <p:nvPr/>
        </p:nvSpPr>
        <p:spPr>
          <a:xfrm>
            <a:off x="170343" y="1142498"/>
            <a:ext cx="13983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장르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/>
              <a:t>게임 컨셉</a:t>
            </a:r>
            <a:endParaRPr lang="en-US" altLang="ko-KR" sz="1200" b="1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플레이 요약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주요 요소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60114E-9192-40A4-9D64-619F2FC31F92}"/>
              </a:ext>
            </a:extLst>
          </p:cNvPr>
          <p:cNvSpPr txBox="1"/>
          <p:nvPr/>
        </p:nvSpPr>
        <p:spPr>
          <a:xfrm>
            <a:off x="1788019" y="370171"/>
            <a:ext cx="21932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게임 컨셉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80AD6B9B-DF63-4F39-D43E-46DF20E6B66E}"/>
              </a:ext>
            </a:extLst>
          </p:cNvPr>
          <p:cNvSpPr/>
          <p:nvPr/>
        </p:nvSpPr>
        <p:spPr>
          <a:xfrm>
            <a:off x="1644242" y="1173930"/>
            <a:ext cx="10226180" cy="5313899"/>
          </a:xfrm>
          <a:prstGeom prst="roundRect">
            <a:avLst>
              <a:gd name="adj" fmla="val 10338"/>
            </a:avLst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779C7-2357-FF24-6B62-C09EEB9FF6DD}"/>
              </a:ext>
            </a:extLst>
          </p:cNvPr>
          <p:cNvSpPr txBox="1"/>
          <p:nvPr/>
        </p:nvSpPr>
        <p:spPr>
          <a:xfrm>
            <a:off x="1972577" y="1323775"/>
            <a:ext cx="21403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그래픽적 컨셉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5F7285-2A07-6A37-CD60-30136981E872}"/>
              </a:ext>
            </a:extLst>
          </p:cNvPr>
          <p:cNvSpPr txBox="1"/>
          <p:nvPr/>
        </p:nvSpPr>
        <p:spPr>
          <a:xfrm>
            <a:off x="1723236" y="1866520"/>
            <a:ext cx="101005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dirty="0"/>
              <a:t>어두운 느낌의 현대 판타지 컨셉</a:t>
            </a:r>
            <a:r>
              <a:rPr lang="en-US" altLang="ko-KR" sz="1600" dirty="0"/>
              <a:t>(</a:t>
            </a:r>
            <a:r>
              <a:rPr lang="ko-KR" altLang="en-US" sz="1600" dirty="0" err="1"/>
              <a:t>야경느낌</a:t>
            </a:r>
            <a:r>
              <a:rPr lang="en-US" altLang="ko-KR" sz="1600" dirty="0"/>
              <a:t>)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 err="1"/>
              <a:t>카툰</a:t>
            </a:r>
            <a:r>
              <a:rPr lang="ko-KR" altLang="en-US" sz="1600" dirty="0"/>
              <a:t> </a:t>
            </a:r>
            <a:r>
              <a:rPr lang="ko-KR" altLang="en-US" sz="1600" dirty="0" err="1"/>
              <a:t>쉐이더</a:t>
            </a:r>
            <a:endParaRPr lang="ko-KR" altLang="en-US" sz="1600" dirty="0"/>
          </a:p>
        </p:txBody>
      </p:sp>
      <p:pic>
        <p:nvPicPr>
          <p:cNvPr id="10" name="그림 9" descr="텍스트, 길, 비, 비오는이(가) 표시된 사진&#10;&#10;자동 생성된 설명">
            <a:extLst>
              <a:ext uri="{FF2B5EF4-FFF2-40B4-BE49-F238E27FC236}">
                <a16:creationId xmlns:a16="http://schemas.microsoft.com/office/drawing/2014/main" id="{FFF5749D-9795-4A25-2035-64EF8761F3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9365" y="2487490"/>
            <a:ext cx="2443765" cy="3665647"/>
          </a:xfrm>
          <a:prstGeom prst="rect">
            <a:avLst/>
          </a:prstGeom>
        </p:spPr>
      </p:pic>
      <p:pic>
        <p:nvPicPr>
          <p:cNvPr id="17" name="그림 16" descr="실외, 실루엣이(가) 표시된 사진&#10;&#10;자동 생성된 설명">
            <a:extLst>
              <a:ext uri="{FF2B5EF4-FFF2-40B4-BE49-F238E27FC236}">
                <a16:creationId xmlns:a16="http://schemas.microsoft.com/office/drawing/2014/main" id="{33A39F48-ABCE-84AE-66EE-EA87EDC3C5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0683" y="2487490"/>
            <a:ext cx="5509512" cy="3665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086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260404B-C857-CD80-2F65-284C113AD524}"/>
              </a:ext>
            </a:extLst>
          </p:cNvPr>
          <p:cNvSpPr/>
          <p:nvPr/>
        </p:nvSpPr>
        <p:spPr>
          <a:xfrm>
            <a:off x="127000" y="127000"/>
            <a:ext cx="11938000" cy="6604000"/>
          </a:xfrm>
          <a:prstGeom prst="roundRect">
            <a:avLst>
              <a:gd name="adj" fmla="val 5509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F2192C-240E-EE47-F7BD-2417BC9C06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877"/>
          <a:stretch/>
        </p:blipFill>
        <p:spPr>
          <a:xfrm>
            <a:off x="126999" y="127430"/>
            <a:ext cx="1398398" cy="66031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401D67-BD9E-1707-D27F-735A5189321E}"/>
              </a:ext>
            </a:extLst>
          </p:cNvPr>
          <p:cNvSpPr txBox="1"/>
          <p:nvPr/>
        </p:nvSpPr>
        <p:spPr>
          <a:xfrm>
            <a:off x="126999" y="787166"/>
            <a:ext cx="13410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1.</a:t>
            </a:r>
            <a:r>
              <a:rPr lang="ko-KR" altLang="en-US" sz="1600" b="1" dirty="0"/>
              <a:t>게임 개요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A89E7D2-50B4-3BB7-3905-6225E74D0690}"/>
              </a:ext>
            </a:extLst>
          </p:cNvPr>
          <p:cNvSpPr/>
          <p:nvPr/>
        </p:nvSpPr>
        <p:spPr>
          <a:xfrm>
            <a:off x="83656" y="1367406"/>
            <a:ext cx="1475532" cy="18460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898E33-9C48-9215-D6FF-6DA73C3CEA84}"/>
              </a:ext>
            </a:extLst>
          </p:cNvPr>
          <p:cNvSpPr txBox="1"/>
          <p:nvPr/>
        </p:nvSpPr>
        <p:spPr>
          <a:xfrm>
            <a:off x="170343" y="1142498"/>
            <a:ext cx="13983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장르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/>
              <a:t>게임 컨셉</a:t>
            </a:r>
            <a:endParaRPr lang="en-US" altLang="ko-KR" sz="1200" b="1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플레이 요약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주요 요소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60114E-9192-40A4-9D64-619F2FC31F92}"/>
              </a:ext>
            </a:extLst>
          </p:cNvPr>
          <p:cNvSpPr txBox="1"/>
          <p:nvPr/>
        </p:nvSpPr>
        <p:spPr>
          <a:xfrm>
            <a:off x="1788019" y="370171"/>
            <a:ext cx="21932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게임 컨셉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80AD6B9B-DF63-4F39-D43E-46DF20E6B66E}"/>
              </a:ext>
            </a:extLst>
          </p:cNvPr>
          <p:cNvSpPr/>
          <p:nvPr/>
        </p:nvSpPr>
        <p:spPr>
          <a:xfrm>
            <a:off x="1644242" y="1173930"/>
            <a:ext cx="10226180" cy="5313899"/>
          </a:xfrm>
          <a:prstGeom prst="roundRect">
            <a:avLst>
              <a:gd name="adj" fmla="val 10338"/>
            </a:avLst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779C7-2357-FF24-6B62-C09EEB9FF6DD}"/>
              </a:ext>
            </a:extLst>
          </p:cNvPr>
          <p:cNvSpPr txBox="1"/>
          <p:nvPr/>
        </p:nvSpPr>
        <p:spPr>
          <a:xfrm>
            <a:off x="1972577" y="1323775"/>
            <a:ext cx="18325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캐릭터 컨셉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5F7285-2A07-6A37-CD60-30136981E872}"/>
              </a:ext>
            </a:extLst>
          </p:cNvPr>
          <p:cNvSpPr txBox="1"/>
          <p:nvPr/>
        </p:nvSpPr>
        <p:spPr>
          <a:xfrm>
            <a:off x="1723236" y="1866520"/>
            <a:ext cx="1010058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dirty="0"/>
              <a:t>캐릭터는 </a:t>
            </a:r>
            <a:r>
              <a:rPr lang="en-US" altLang="ko-KR" sz="1600" dirty="0"/>
              <a:t>LD</a:t>
            </a:r>
            <a:r>
              <a:rPr lang="ko-KR" altLang="en-US" sz="1600" dirty="0"/>
              <a:t>캐릭터로 진행 예정</a:t>
            </a:r>
            <a:endParaRPr lang="en-US" altLang="ko-KR" sz="1600" dirty="0"/>
          </a:p>
          <a:p>
            <a:pPr marL="285750" indent="-285750">
              <a:buFontTx/>
              <a:buChar char="-"/>
            </a:pPr>
            <a:r>
              <a:rPr lang="ko-KR" altLang="en-US" sz="1600" dirty="0"/>
              <a:t>유저가 게임을 시작하고 닉네임을 정할 때 성별을 정할 수 있음</a:t>
            </a:r>
            <a:endParaRPr lang="en-US" altLang="ko-KR" sz="1600" dirty="0"/>
          </a:p>
          <a:p>
            <a:pPr marL="285750" indent="-285750">
              <a:buFontTx/>
              <a:buChar char="-"/>
            </a:pPr>
            <a:r>
              <a:rPr lang="ko-KR" altLang="en-US" sz="1600" dirty="0"/>
              <a:t>나중에 옷을 사서 바꿔 입거나 할 수 있으며</a:t>
            </a:r>
            <a:r>
              <a:rPr lang="en-US" altLang="ko-KR" sz="1600" dirty="0"/>
              <a:t>, </a:t>
            </a:r>
            <a:r>
              <a:rPr lang="ko-KR" altLang="en-US" sz="1600" dirty="0"/>
              <a:t>해당 컨셉은 초창기 컨셉이다</a:t>
            </a:r>
            <a:r>
              <a:rPr lang="en-US" altLang="ko-KR" sz="1600" dirty="0"/>
              <a:t>.</a:t>
            </a:r>
          </a:p>
          <a:p>
            <a:pPr marL="285750" indent="-285750">
              <a:buFontTx/>
              <a:buChar char="-"/>
            </a:pP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9698647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260404B-C857-CD80-2F65-284C113AD524}"/>
              </a:ext>
            </a:extLst>
          </p:cNvPr>
          <p:cNvSpPr/>
          <p:nvPr/>
        </p:nvSpPr>
        <p:spPr>
          <a:xfrm>
            <a:off x="127000" y="126570"/>
            <a:ext cx="11938000" cy="6604000"/>
          </a:xfrm>
          <a:prstGeom prst="roundRect">
            <a:avLst>
              <a:gd name="adj" fmla="val 5509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F2192C-240E-EE47-F7BD-2417BC9C06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877"/>
          <a:stretch/>
        </p:blipFill>
        <p:spPr>
          <a:xfrm>
            <a:off x="126999" y="127430"/>
            <a:ext cx="1398398" cy="66031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401D67-BD9E-1707-D27F-735A5189321E}"/>
              </a:ext>
            </a:extLst>
          </p:cNvPr>
          <p:cNvSpPr txBox="1"/>
          <p:nvPr/>
        </p:nvSpPr>
        <p:spPr>
          <a:xfrm>
            <a:off x="126999" y="787166"/>
            <a:ext cx="13410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1.</a:t>
            </a:r>
            <a:r>
              <a:rPr lang="ko-KR" altLang="en-US" sz="1600" b="1" dirty="0"/>
              <a:t>게임 개요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A89E7D2-50B4-3BB7-3905-6225E74D0690}"/>
              </a:ext>
            </a:extLst>
          </p:cNvPr>
          <p:cNvSpPr/>
          <p:nvPr/>
        </p:nvSpPr>
        <p:spPr>
          <a:xfrm>
            <a:off x="83656" y="1543575"/>
            <a:ext cx="1475532" cy="18460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898E33-9C48-9215-D6FF-6DA73C3CEA84}"/>
              </a:ext>
            </a:extLst>
          </p:cNvPr>
          <p:cNvSpPr txBox="1"/>
          <p:nvPr/>
        </p:nvSpPr>
        <p:spPr>
          <a:xfrm>
            <a:off x="170343" y="1142498"/>
            <a:ext cx="13983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장르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게임 컨셉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/>
              <a:t>플레이 요약</a:t>
            </a:r>
            <a:endParaRPr lang="en-US" altLang="ko-KR" sz="1200" b="1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주요 요소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60114E-9192-40A4-9D64-619F2FC31F92}"/>
              </a:ext>
            </a:extLst>
          </p:cNvPr>
          <p:cNvSpPr txBox="1"/>
          <p:nvPr/>
        </p:nvSpPr>
        <p:spPr>
          <a:xfrm>
            <a:off x="1788019" y="370171"/>
            <a:ext cx="26548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플레이 요약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80AD6B9B-DF63-4F39-D43E-46DF20E6B66E}"/>
              </a:ext>
            </a:extLst>
          </p:cNvPr>
          <p:cNvSpPr/>
          <p:nvPr/>
        </p:nvSpPr>
        <p:spPr>
          <a:xfrm>
            <a:off x="1644242" y="1173930"/>
            <a:ext cx="10226180" cy="5313899"/>
          </a:xfrm>
          <a:prstGeom prst="roundRect">
            <a:avLst>
              <a:gd name="adj" fmla="val 10338"/>
            </a:avLst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화살표: 오른쪽 28">
            <a:extLst>
              <a:ext uri="{FF2B5EF4-FFF2-40B4-BE49-F238E27FC236}">
                <a16:creationId xmlns:a16="http://schemas.microsoft.com/office/drawing/2014/main" id="{F7BC0765-E40E-0562-FFC0-8C1AF983C525}"/>
              </a:ext>
            </a:extLst>
          </p:cNvPr>
          <p:cNvSpPr/>
          <p:nvPr/>
        </p:nvSpPr>
        <p:spPr>
          <a:xfrm>
            <a:off x="4329501" y="3311137"/>
            <a:ext cx="634923" cy="535776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화살표: 오른쪽 29">
            <a:extLst>
              <a:ext uri="{FF2B5EF4-FFF2-40B4-BE49-F238E27FC236}">
                <a16:creationId xmlns:a16="http://schemas.microsoft.com/office/drawing/2014/main" id="{1180600B-976A-399D-DB2F-9A0E13F57250}"/>
              </a:ext>
            </a:extLst>
          </p:cNvPr>
          <p:cNvSpPr/>
          <p:nvPr/>
        </p:nvSpPr>
        <p:spPr>
          <a:xfrm>
            <a:off x="7977108" y="3311137"/>
            <a:ext cx="634923" cy="535776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F880DA80-3C54-8099-6E3C-28F443289BA8}"/>
              </a:ext>
            </a:extLst>
          </p:cNvPr>
          <p:cNvGrpSpPr/>
          <p:nvPr/>
        </p:nvGrpSpPr>
        <p:grpSpPr>
          <a:xfrm>
            <a:off x="5418234" y="2581635"/>
            <a:ext cx="2105063" cy="2046656"/>
            <a:chOff x="5523633" y="2581635"/>
            <a:chExt cx="2105063" cy="2046656"/>
          </a:xfrm>
        </p:grpSpPr>
        <p:pic>
          <p:nvPicPr>
            <p:cNvPr id="16" name="그래픽 15" descr="확인란 선택됨 단색으로 채워진">
              <a:extLst>
                <a:ext uri="{FF2B5EF4-FFF2-40B4-BE49-F238E27FC236}">
                  <a16:creationId xmlns:a16="http://schemas.microsoft.com/office/drawing/2014/main" id="{0B907212-AFE2-A565-0028-561F55DA1B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729228" y="2581635"/>
              <a:ext cx="1693870" cy="1693870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CA020DB-2105-659A-65DD-96E42AD989C5}"/>
                </a:ext>
              </a:extLst>
            </p:cNvPr>
            <p:cNvSpPr txBox="1"/>
            <p:nvPr/>
          </p:nvSpPr>
          <p:spPr>
            <a:xfrm>
              <a:off x="5523633" y="4105071"/>
              <a:ext cx="210506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dirty="0" err="1"/>
                <a:t>메일중</a:t>
              </a:r>
              <a:r>
                <a:rPr lang="ko-KR" altLang="en-US" sz="1400" dirty="0"/>
                <a:t> 하나를 선택하여</a:t>
              </a:r>
              <a:endParaRPr lang="en-US" altLang="ko-KR" sz="1400" dirty="0"/>
            </a:p>
            <a:p>
              <a:pPr algn="ctr"/>
              <a:r>
                <a:rPr lang="ko-KR" altLang="en-US" sz="1400" dirty="0"/>
                <a:t>의뢰를 수행</a:t>
              </a: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E1A42513-790A-7CE7-0231-53C0134702D6}"/>
              </a:ext>
            </a:extLst>
          </p:cNvPr>
          <p:cNvGrpSpPr/>
          <p:nvPr/>
        </p:nvGrpSpPr>
        <p:grpSpPr>
          <a:xfrm>
            <a:off x="1770628" y="2866005"/>
            <a:ext cx="2105063" cy="1762286"/>
            <a:chOff x="1770628" y="2866005"/>
            <a:chExt cx="2105063" cy="1762286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8B0528D-157A-A5E1-6A40-FCBCABD8DB98}"/>
                </a:ext>
              </a:extLst>
            </p:cNvPr>
            <p:cNvSpPr txBox="1"/>
            <p:nvPr/>
          </p:nvSpPr>
          <p:spPr>
            <a:xfrm>
              <a:off x="1770628" y="4105071"/>
              <a:ext cx="210506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dirty="0"/>
                <a:t>각 도시별로 주인공에게</a:t>
              </a:r>
              <a:endParaRPr lang="en-US" altLang="ko-KR" sz="1400" dirty="0"/>
            </a:p>
            <a:p>
              <a:pPr algn="ctr"/>
              <a:r>
                <a:rPr lang="ko-KR" altLang="en-US" sz="1400" dirty="0"/>
                <a:t>수리 메일이 날아옴</a:t>
              </a:r>
            </a:p>
          </p:txBody>
        </p:sp>
        <p:pic>
          <p:nvPicPr>
            <p:cNvPr id="22" name="그래픽 21" descr="봉투 열기 단색으로 채워진">
              <a:extLst>
                <a:ext uri="{FF2B5EF4-FFF2-40B4-BE49-F238E27FC236}">
                  <a16:creationId xmlns:a16="http://schemas.microsoft.com/office/drawing/2014/main" id="{E9C19940-94A1-38D4-3ABA-A1FFDBE7A6B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260594" y="2866005"/>
              <a:ext cx="1125130" cy="1125130"/>
            </a:xfrm>
            <a:prstGeom prst="rect">
              <a:avLst/>
            </a:prstGeom>
          </p:spPr>
        </p:pic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4BA05324-0CAF-8A9B-7AB9-CC7287FB9A22}"/>
              </a:ext>
            </a:extLst>
          </p:cNvPr>
          <p:cNvGrpSpPr/>
          <p:nvPr/>
        </p:nvGrpSpPr>
        <p:grpSpPr>
          <a:xfrm>
            <a:off x="9065842" y="2866005"/>
            <a:ext cx="2526653" cy="1767716"/>
            <a:chOff x="9065842" y="2866005"/>
            <a:chExt cx="2526653" cy="1767716"/>
          </a:xfrm>
        </p:grpSpPr>
        <p:pic>
          <p:nvPicPr>
            <p:cNvPr id="32" name="그래픽 31" descr="클립보드 선택 표시됨 단색으로 채워진">
              <a:extLst>
                <a:ext uri="{FF2B5EF4-FFF2-40B4-BE49-F238E27FC236}">
                  <a16:creationId xmlns:a16="http://schemas.microsoft.com/office/drawing/2014/main" id="{3A4CE981-F8D4-6410-C4CF-FFD21A39518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708163" y="2866005"/>
              <a:ext cx="1242005" cy="1242005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F427A61-313A-896C-09E0-C9E3D548ECC8}"/>
                </a:ext>
              </a:extLst>
            </p:cNvPr>
            <p:cNvSpPr txBox="1"/>
            <p:nvPr/>
          </p:nvSpPr>
          <p:spPr>
            <a:xfrm>
              <a:off x="9065842" y="4110501"/>
              <a:ext cx="252665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dirty="0"/>
                <a:t>의뢰를 완료하여 보상을 얻고</a:t>
              </a:r>
              <a:endParaRPr lang="en-US" altLang="ko-KR" sz="1400" dirty="0"/>
            </a:p>
            <a:p>
              <a:pPr algn="ctr"/>
              <a:r>
                <a:rPr lang="ko-KR" altLang="en-US" sz="1400" dirty="0"/>
                <a:t>비행선을 꾸민다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735869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260404B-C857-CD80-2F65-284C113AD524}"/>
              </a:ext>
            </a:extLst>
          </p:cNvPr>
          <p:cNvSpPr/>
          <p:nvPr/>
        </p:nvSpPr>
        <p:spPr>
          <a:xfrm>
            <a:off x="127000" y="126570"/>
            <a:ext cx="11938000" cy="6604000"/>
          </a:xfrm>
          <a:prstGeom prst="roundRect">
            <a:avLst>
              <a:gd name="adj" fmla="val 5509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F2192C-240E-EE47-F7BD-2417BC9C06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877"/>
          <a:stretch/>
        </p:blipFill>
        <p:spPr>
          <a:xfrm>
            <a:off x="126999" y="127430"/>
            <a:ext cx="1398398" cy="66031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401D67-BD9E-1707-D27F-735A5189321E}"/>
              </a:ext>
            </a:extLst>
          </p:cNvPr>
          <p:cNvSpPr txBox="1"/>
          <p:nvPr/>
        </p:nvSpPr>
        <p:spPr>
          <a:xfrm>
            <a:off x="126999" y="787166"/>
            <a:ext cx="13410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1.</a:t>
            </a:r>
            <a:r>
              <a:rPr lang="ko-KR" altLang="en-US" sz="1600" b="1" dirty="0"/>
              <a:t>게임 개요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A89E7D2-50B4-3BB7-3905-6225E74D0690}"/>
              </a:ext>
            </a:extLst>
          </p:cNvPr>
          <p:cNvSpPr/>
          <p:nvPr/>
        </p:nvSpPr>
        <p:spPr>
          <a:xfrm>
            <a:off x="83656" y="1736522"/>
            <a:ext cx="1475532" cy="18460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898E33-9C48-9215-D6FF-6DA73C3CEA84}"/>
              </a:ext>
            </a:extLst>
          </p:cNvPr>
          <p:cNvSpPr txBox="1"/>
          <p:nvPr/>
        </p:nvSpPr>
        <p:spPr>
          <a:xfrm>
            <a:off x="170343" y="1142498"/>
            <a:ext cx="13983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장르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게임 컨셉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플레이 요약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/>
              <a:t>주요 요소</a:t>
            </a:r>
            <a:endParaRPr lang="en-US" altLang="ko-KR" sz="12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60114E-9192-40A4-9D64-619F2FC31F92}"/>
              </a:ext>
            </a:extLst>
          </p:cNvPr>
          <p:cNvSpPr txBox="1"/>
          <p:nvPr/>
        </p:nvSpPr>
        <p:spPr>
          <a:xfrm>
            <a:off x="1788019" y="370171"/>
            <a:ext cx="21932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주요 요소</a:t>
            </a:r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41874168-2CA3-49C7-7D87-F94F97FB6D4B}"/>
              </a:ext>
            </a:extLst>
          </p:cNvPr>
          <p:cNvGrpSpPr/>
          <p:nvPr/>
        </p:nvGrpSpPr>
        <p:grpSpPr>
          <a:xfrm>
            <a:off x="1788019" y="1308681"/>
            <a:ext cx="2692866" cy="4684196"/>
            <a:chOff x="1788019" y="1308681"/>
            <a:chExt cx="2692866" cy="4684196"/>
          </a:xfrm>
        </p:grpSpPr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3DCD076A-C082-D9DC-095D-DC9D60F41FE8}"/>
                </a:ext>
              </a:extLst>
            </p:cNvPr>
            <p:cNvGrpSpPr/>
            <p:nvPr/>
          </p:nvGrpSpPr>
          <p:grpSpPr>
            <a:xfrm>
              <a:off x="1788019" y="1308681"/>
              <a:ext cx="2692866" cy="4684196"/>
              <a:chOff x="1788019" y="1308681"/>
              <a:chExt cx="2692866" cy="4684196"/>
            </a:xfrm>
          </p:grpSpPr>
          <p:sp>
            <p:nvSpPr>
              <p:cNvPr id="5" name="사각형: 둥근 모서리 4">
                <a:extLst>
                  <a:ext uri="{FF2B5EF4-FFF2-40B4-BE49-F238E27FC236}">
                    <a16:creationId xmlns:a16="http://schemas.microsoft.com/office/drawing/2014/main" id="{73B1847F-2894-56CB-8DF3-D4176039F10E}"/>
                  </a:ext>
                </a:extLst>
              </p:cNvPr>
              <p:cNvSpPr/>
              <p:nvPr/>
            </p:nvSpPr>
            <p:spPr>
              <a:xfrm>
                <a:off x="1788019" y="1308681"/>
                <a:ext cx="2692866" cy="4684196"/>
              </a:xfrm>
              <a:prstGeom prst="roundRect">
                <a:avLst>
                  <a:gd name="adj" fmla="val 8567"/>
                </a:avLst>
              </a:prstGeom>
              <a:solidFill>
                <a:schemeClr val="bg1">
                  <a:lumMod val="85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" name="사각형: 둥근 모서리 6">
                <a:extLst>
                  <a:ext uri="{FF2B5EF4-FFF2-40B4-BE49-F238E27FC236}">
                    <a16:creationId xmlns:a16="http://schemas.microsoft.com/office/drawing/2014/main" id="{E1FDB1CE-112A-7D61-5F96-443675E538F2}"/>
                  </a:ext>
                </a:extLst>
              </p:cNvPr>
              <p:cNvSpPr/>
              <p:nvPr/>
            </p:nvSpPr>
            <p:spPr>
              <a:xfrm>
                <a:off x="1788019" y="3926046"/>
                <a:ext cx="2692866" cy="704677"/>
              </a:xfrm>
              <a:prstGeom prst="roundRect">
                <a:avLst>
                  <a:gd name="adj" fmla="val 20762"/>
                </a:avLst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400" b="1" dirty="0">
                    <a:solidFill>
                      <a:schemeClr val="tx1"/>
                    </a:solidFill>
                  </a:rPr>
                  <a:t>무기</a:t>
                </a:r>
              </a:p>
            </p:txBody>
          </p:sp>
          <p:sp>
            <p:nvSpPr>
              <p:cNvPr id="10" name="사각형: 둥근 모서리 9">
                <a:extLst>
                  <a:ext uri="{FF2B5EF4-FFF2-40B4-BE49-F238E27FC236}">
                    <a16:creationId xmlns:a16="http://schemas.microsoft.com/office/drawing/2014/main" id="{A5897FEA-6F9B-F928-C6F4-0F507B34902D}"/>
                  </a:ext>
                </a:extLst>
              </p:cNvPr>
              <p:cNvSpPr/>
              <p:nvPr/>
            </p:nvSpPr>
            <p:spPr>
              <a:xfrm>
                <a:off x="1951605" y="1541460"/>
                <a:ext cx="2365695" cy="2229389"/>
              </a:xfrm>
              <a:prstGeom prst="roundRect">
                <a:avLst/>
              </a:prstGeom>
              <a:solidFill>
                <a:schemeClr val="bg1">
                  <a:lumMod val="65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A543679-30F4-B8ED-D0B4-0C74D475486B}"/>
                  </a:ext>
                </a:extLst>
              </p:cNvPr>
              <p:cNvSpPr txBox="1"/>
              <p:nvPr/>
            </p:nvSpPr>
            <p:spPr>
              <a:xfrm>
                <a:off x="1800603" y="4725810"/>
                <a:ext cx="221406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Tx/>
                  <a:buChar char="-"/>
                </a:pPr>
                <a:r>
                  <a:rPr lang="ko-KR" altLang="en-US" sz="1400" dirty="0" err="1"/>
                  <a:t>무기별</a:t>
                </a:r>
                <a:r>
                  <a:rPr lang="ko-KR" altLang="en-US" sz="1400" dirty="0"/>
                  <a:t> 스킬이 존재</a:t>
                </a:r>
                <a:endParaRPr lang="en-US" altLang="ko-KR" sz="1400" dirty="0"/>
              </a:p>
              <a:p>
                <a:pPr marL="285750" indent="-285750">
                  <a:buFontTx/>
                  <a:buChar char="-"/>
                </a:pPr>
                <a:r>
                  <a:rPr lang="ko-KR" altLang="en-US" sz="1400" dirty="0"/>
                  <a:t>무기를 강화하여 성장</a:t>
                </a:r>
                <a:endParaRPr lang="en-US" altLang="ko-KR" sz="1400" dirty="0"/>
              </a:p>
            </p:txBody>
          </p:sp>
        </p:grpSp>
        <p:pic>
          <p:nvPicPr>
            <p:cNvPr id="34" name="그래픽 33" descr="검 단색으로 채워진">
              <a:extLst>
                <a:ext uri="{FF2B5EF4-FFF2-40B4-BE49-F238E27FC236}">
                  <a16:creationId xmlns:a16="http://schemas.microsoft.com/office/drawing/2014/main" id="{B7C1F27F-3E12-5A4D-D0C9-9DFB5ED9D1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265827" y="1787529"/>
              <a:ext cx="1737251" cy="1737251"/>
            </a:xfrm>
            <a:prstGeom prst="rect">
              <a:avLst/>
            </a:prstGeom>
          </p:spPr>
        </p:pic>
      </p:grp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93AB082D-5F18-0094-0E4B-01B2401AAA49}"/>
              </a:ext>
            </a:extLst>
          </p:cNvPr>
          <p:cNvSpPr/>
          <p:nvPr/>
        </p:nvSpPr>
        <p:spPr>
          <a:xfrm>
            <a:off x="5422784" y="1308681"/>
            <a:ext cx="2692866" cy="4684196"/>
          </a:xfrm>
          <a:prstGeom prst="roundRect">
            <a:avLst>
              <a:gd name="adj" fmla="val 8567"/>
            </a:avLst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F45B87C1-0027-100E-9A30-80FF7D60568F}"/>
              </a:ext>
            </a:extLst>
          </p:cNvPr>
          <p:cNvSpPr/>
          <p:nvPr/>
        </p:nvSpPr>
        <p:spPr>
          <a:xfrm>
            <a:off x="5422784" y="3926046"/>
            <a:ext cx="2692866" cy="704677"/>
          </a:xfrm>
          <a:prstGeom prst="roundRect">
            <a:avLst>
              <a:gd name="adj" fmla="val 20762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solidFill>
                  <a:schemeClr val="tx1"/>
                </a:solidFill>
              </a:rPr>
              <a:t>아티펙트</a:t>
            </a: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CE6F092E-5296-B80A-6F19-344A8C846275}"/>
              </a:ext>
            </a:extLst>
          </p:cNvPr>
          <p:cNvSpPr/>
          <p:nvPr/>
        </p:nvSpPr>
        <p:spPr>
          <a:xfrm>
            <a:off x="5586370" y="1541460"/>
            <a:ext cx="2365695" cy="2229389"/>
          </a:xfrm>
          <a:prstGeom prst="roundRect">
            <a:avLst/>
          </a:prstGeom>
          <a:solidFill>
            <a:schemeClr val="bg1">
              <a:lumMod val="6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7EDBEB6-8C8B-6711-359B-ABE17C1FF642}"/>
              </a:ext>
            </a:extLst>
          </p:cNvPr>
          <p:cNvSpPr txBox="1"/>
          <p:nvPr/>
        </p:nvSpPr>
        <p:spPr>
          <a:xfrm>
            <a:off x="5435368" y="4725810"/>
            <a:ext cx="26356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 err="1"/>
              <a:t>스킬효과를</a:t>
            </a:r>
            <a:r>
              <a:rPr lang="ko-KR" altLang="en-US" sz="1400" dirty="0"/>
              <a:t> 변경하는</a:t>
            </a:r>
            <a:r>
              <a:rPr lang="en-US" altLang="ko-KR" sz="1400" dirty="0"/>
              <a:t> </a:t>
            </a:r>
            <a:r>
              <a:rPr lang="ko-KR" altLang="en-US" sz="1400" dirty="0"/>
              <a:t>요소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ko-KR" altLang="en-US" sz="1400" dirty="0"/>
              <a:t>장착 시스템의 차별성</a:t>
            </a:r>
            <a:endParaRPr lang="en-US" altLang="ko-KR" sz="1400" dirty="0"/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590DDFA2-EF1C-C61F-40C3-9D11E3FA07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9696" y="1696633"/>
            <a:ext cx="1919042" cy="1919042"/>
          </a:xfrm>
          <a:prstGeom prst="rect">
            <a:avLst/>
          </a:prstGeom>
        </p:spPr>
      </p:pic>
      <p:grpSp>
        <p:nvGrpSpPr>
          <p:cNvPr id="53" name="그룹 52">
            <a:extLst>
              <a:ext uri="{FF2B5EF4-FFF2-40B4-BE49-F238E27FC236}">
                <a16:creationId xmlns:a16="http://schemas.microsoft.com/office/drawing/2014/main" id="{94A0E093-CF29-CD1A-54F5-C1556BE20F60}"/>
              </a:ext>
            </a:extLst>
          </p:cNvPr>
          <p:cNvGrpSpPr/>
          <p:nvPr/>
        </p:nvGrpSpPr>
        <p:grpSpPr>
          <a:xfrm>
            <a:off x="9057548" y="1308681"/>
            <a:ext cx="2710759" cy="4684196"/>
            <a:chOff x="9057548" y="1308681"/>
            <a:chExt cx="2710759" cy="4684196"/>
          </a:xfrm>
        </p:grpSpPr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DB398312-24D8-2290-716A-8A20656CB549}"/>
                </a:ext>
              </a:extLst>
            </p:cNvPr>
            <p:cNvGrpSpPr/>
            <p:nvPr/>
          </p:nvGrpSpPr>
          <p:grpSpPr>
            <a:xfrm>
              <a:off x="9057548" y="1308681"/>
              <a:ext cx="2710759" cy="4684196"/>
              <a:chOff x="1788019" y="1308681"/>
              <a:chExt cx="2710759" cy="4684196"/>
            </a:xfrm>
          </p:grpSpPr>
          <p:sp>
            <p:nvSpPr>
              <p:cNvPr id="44" name="사각형: 둥근 모서리 43">
                <a:extLst>
                  <a:ext uri="{FF2B5EF4-FFF2-40B4-BE49-F238E27FC236}">
                    <a16:creationId xmlns:a16="http://schemas.microsoft.com/office/drawing/2014/main" id="{A922B36D-D6CC-E7BA-0211-044AA2121190}"/>
                  </a:ext>
                </a:extLst>
              </p:cNvPr>
              <p:cNvSpPr/>
              <p:nvPr/>
            </p:nvSpPr>
            <p:spPr>
              <a:xfrm>
                <a:off x="1788019" y="1308681"/>
                <a:ext cx="2692866" cy="4684196"/>
              </a:xfrm>
              <a:prstGeom prst="roundRect">
                <a:avLst>
                  <a:gd name="adj" fmla="val 8567"/>
                </a:avLst>
              </a:prstGeom>
              <a:solidFill>
                <a:schemeClr val="bg1">
                  <a:lumMod val="85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5" name="사각형: 둥근 모서리 44">
                <a:extLst>
                  <a:ext uri="{FF2B5EF4-FFF2-40B4-BE49-F238E27FC236}">
                    <a16:creationId xmlns:a16="http://schemas.microsoft.com/office/drawing/2014/main" id="{D4060B37-E428-A1A9-1CCB-2D1E6CE3285D}"/>
                  </a:ext>
                </a:extLst>
              </p:cNvPr>
              <p:cNvSpPr/>
              <p:nvPr/>
            </p:nvSpPr>
            <p:spPr>
              <a:xfrm>
                <a:off x="1788019" y="3926046"/>
                <a:ext cx="2692866" cy="704677"/>
              </a:xfrm>
              <a:prstGeom prst="roundRect">
                <a:avLst>
                  <a:gd name="adj" fmla="val 20762"/>
                </a:avLst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400" b="1" dirty="0">
                    <a:solidFill>
                      <a:schemeClr val="tx1"/>
                    </a:solidFill>
                  </a:rPr>
                  <a:t>의뢰</a:t>
                </a:r>
              </a:p>
            </p:txBody>
          </p:sp>
          <p:sp>
            <p:nvSpPr>
              <p:cNvPr id="46" name="사각형: 둥근 모서리 45">
                <a:extLst>
                  <a:ext uri="{FF2B5EF4-FFF2-40B4-BE49-F238E27FC236}">
                    <a16:creationId xmlns:a16="http://schemas.microsoft.com/office/drawing/2014/main" id="{10D5FA00-E431-52C0-564A-BE782949C51E}"/>
                  </a:ext>
                </a:extLst>
              </p:cNvPr>
              <p:cNvSpPr/>
              <p:nvPr/>
            </p:nvSpPr>
            <p:spPr>
              <a:xfrm>
                <a:off x="1951605" y="1541460"/>
                <a:ext cx="2365695" cy="2229389"/>
              </a:xfrm>
              <a:prstGeom prst="roundRect">
                <a:avLst/>
              </a:prstGeom>
              <a:solidFill>
                <a:schemeClr val="bg1">
                  <a:lumMod val="65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07D5A121-396C-5C1B-2F16-22BADCF0DFFA}"/>
                  </a:ext>
                </a:extLst>
              </p:cNvPr>
              <p:cNvSpPr txBox="1"/>
              <p:nvPr/>
            </p:nvSpPr>
            <p:spPr>
              <a:xfrm>
                <a:off x="1800603" y="4725810"/>
                <a:ext cx="2698175" cy="954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Tx/>
                  <a:buChar char="-"/>
                </a:pPr>
                <a:r>
                  <a:rPr lang="ko-KR" altLang="en-US" sz="1400" dirty="0"/>
                  <a:t>재화를 얻을 수 있는 요소</a:t>
                </a:r>
                <a:endParaRPr lang="en-US" altLang="ko-KR" sz="1400" dirty="0"/>
              </a:p>
              <a:p>
                <a:pPr marL="285750" indent="-285750">
                  <a:buFontTx/>
                  <a:buChar char="-"/>
                </a:pPr>
                <a:r>
                  <a:rPr lang="ko-KR" altLang="en-US" sz="1400" dirty="0"/>
                  <a:t>의뢰의 색에 따라 다른 성질</a:t>
                </a:r>
                <a:endParaRPr lang="en-US" altLang="ko-KR" sz="1400" dirty="0"/>
              </a:p>
              <a:p>
                <a:pPr marL="285750" indent="-285750">
                  <a:buFontTx/>
                  <a:buChar char="-"/>
                </a:pPr>
                <a:r>
                  <a:rPr lang="ko-KR" altLang="en-US" sz="1400" dirty="0"/>
                  <a:t>의뢰를 통해 스토리 진행</a:t>
                </a:r>
                <a:endParaRPr lang="en-US" altLang="ko-KR" sz="1400" dirty="0"/>
              </a:p>
              <a:p>
                <a:pPr marL="285750" indent="-285750">
                  <a:buFontTx/>
                  <a:buChar char="-"/>
                </a:pPr>
                <a:endParaRPr lang="en-US" altLang="ko-KR" sz="1400" dirty="0"/>
              </a:p>
            </p:txBody>
          </p:sp>
        </p:grpSp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id="{E540C334-188F-EC7D-4020-327583BBB50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44460" y="1696633"/>
              <a:ext cx="1919042" cy="191904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561789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260404B-C857-CD80-2F65-284C113AD524}"/>
              </a:ext>
            </a:extLst>
          </p:cNvPr>
          <p:cNvSpPr/>
          <p:nvPr/>
        </p:nvSpPr>
        <p:spPr>
          <a:xfrm>
            <a:off x="127000" y="127000"/>
            <a:ext cx="11938000" cy="6604000"/>
          </a:xfrm>
          <a:prstGeom prst="roundRect">
            <a:avLst>
              <a:gd name="adj" fmla="val 5509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FD57432E-AF07-B4F7-B202-86014C817B2C}"/>
              </a:ext>
            </a:extLst>
          </p:cNvPr>
          <p:cNvSpPr/>
          <p:nvPr/>
        </p:nvSpPr>
        <p:spPr>
          <a:xfrm>
            <a:off x="127000" y="127000"/>
            <a:ext cx="4738615" cy="6604000"/>
          </a:xfrm>
          <a:prstGeom prst="roundRect">
            <a:avLst>
              <a:gd name="adj" fmla="val 7339"/>
            </a:avLst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4800" b="1" dirty="0">
                <a:solidFill>
                  <a:schemeClr val="tx1"/>
                </a:solidFill>
              </a:rPr>
              <a:t>2.</a:t>
            </a:r>
            <a:r>
              <a:rPr lang="ko-KR" altLang="en-US" sz="4800" b="1" dirty="0">
                <a:solidFill>
                  <a:schemeClr val="tx1"/>
                </a:solidFill>
              </a:rPr>
              <a:t> 게임 플레이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520840-90B4-CDB8-FC0F-63DA5E39278E}"/>
              </a:ext>
            </a:extLst>
          </p:cNvPr>
          <p:cNvSpPr txBox="1"/>
          <p:nvPr/>
        </p:nvSpPr>
        <p:spPr>
          <a:xfrm>
            <a:off x="5220515" y="1997839"/>
            <a:ext cx="557611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3600" b="1" dirty="0"/>
              <a:t>조작법</a:t>
            </a:r>
            <a:endParaRPr lang="en-US" altLang="ko-KR" sz="3600" b="1" dirty="0"/>
          </a:p>
          <a:p>
            <a:endParaRPr lang="en-US" altLang="ko-KR" sz="3600" b="1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3600" b="1" dirty="0"/>
              <a:t>플레이 방식</a:t>
            </a:r>
            <a:endParaRPr lang="en-US" altLang="ko-KR" sz="3600" b="1" dirty="0"/>
          </a:p>
          <a:p>
            <a:endParaRPr lang="en-US" altLang="ko-KR" sz="3600" b="1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3600" b="1" dirty="0"/>
              <a:t>전투 시스템</a:t>
            </a:r>
            <a:endParaRPr lang="en-US" altLang="ko-KR" sz="3600" b="1" dirty="0"/>
          </a:p>
        </p:txBody>
      </p:sp>
    </p:spTree>
    <p:extLst>
      <p:ext uri="{BB962C8B-B14F-4D97-AF65-F5344CB8AC3E}">
        <p14:creationId xmlns:p14="http://schemas.microsoft.com/office/powerpoint/2010/main" val="40091390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3266</TotalTime>
  <Words>2249</Words>
  <Application>Microsoft Office PowerPoint</Application>
  <PresentationFormat>와이드스크린</PresentationFormat>
  <Paragraphs>687</Paragraphs>
  <Slides>38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38</vt:i4>
      </vt:variant>
    </vt:vector>
  </HeadingPairs>
  <TitlesOfParts>
    <vt:vector size="42" baseType="lpstr">
      <vt:lpstr>맑은 고딕</vt:lpstr>
      <vt:lpstr>Arial</vt:lpstr>
      <vt:lpstr>Wingdings</vt:lpstr>
      <vt:lpstr>Office 테마</vt:lpstr>
      <vt:lpstr>제목 추천 받음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제목 추천 받음</dc:title>
  <dc:creator>윤장혁(2017182026)</dc:creator>
  <cp:lastModifiedBy>윤장혁(2017182026)</cp:lastModifiedBy>
  <cp:revision>53</cp:revision>
  <dcterms:created xsi:type="dcterms:W3CDTF">2022-08-24T09:50:16Z</dcterms:created>
  <dcterms:modified xsi:type="dcterms:W3CDTF">2022-10-13T13:30:05Z</dcterms:modified>
</cp:coreProperties>
</file>